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9"/>
  </p:notesMasterIdLst>
  <p:sldIdLst>
    <p:sldId id="256" r:id="rId2"/>
    <p:sldId id="352" r:id="rId3"/>
    <p:sldId id="356" r:id="rId4"/>
    <p:sldId id="258" r:id="rId5"/>
    <p:sldId id="259" r:id="rId6"/>
    <p:sldId id="276"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4" r:id="rId21"/>
    <p:sldId id="275" r:id="rId22"/>
    <p:sldId id="347"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3" r:id="rId38"/>
    <p:sldId id="291"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48" r:id="rId58"/>
    <p:sldId id="312" r:id="rId59"/>
    <p:sldId id="313" r:id="rId60"/>
    <p:sldId id="314" r:id="rId61"/>
    <p:sldId id="315" r:id="rId62"/>
    <p:sldId id="349" r:id="rId63"/>
    <p:sldId id="316" r:id="rId64"/>
    <p:sldId id="317" r:id="rId65"/>
    <p:sldId id="318" r:id="rId66"/>
    <p:sldId id="319" r:id="rId67"/>
    <p:sldId id="320" r:id="rId68"/>
    <p:sldId id="321" r:id="rId69"/>
    <p:sldId id="322" r:id="rId70"/>
    <p:sldId id="323" r:id="rId71"/>
    <p:sldId id="324" r:id="rId72"/>
    <p:sldId id="350" r:id="rId73"/>
    <p:sldId id="325" r:id="rId74"/>
    <p:sldId id="326" r:id="rId75"/>
    <p:sldId id="327" r:id="rId76"/>
    <p:sldId id="328" r:id="rId77"/>
    <p:sldId id="329" r:id="rId78"/>
    <p:sldId id="330" r:id="rId79"/>
    <p:sldId id="331" r:id="rId80"/>
    <p:sldId id="351" r:id="rId81"/>
    <p:sldId id="332" r:id="rId82"/>
    <p:sldId id="333" r:id="rId83"/>
    <p:sldId id="334" r:id="rId84"/>
    <p:sldId id="335" r:id="rId85"/>
    <p:sldId id="353" r:id="rId86"/>
    <p:sldId id="336" r:id="rId87"/>
    <p:sldId id="337" r:id="rId88"/>
    <p:sldId id="338" r:id="rId89"/>
    <p:sldId id="339" r:id="rId90"/>
    <p:sldId id="340" r:id="rId91"/>
    <p:sldId id="341" r:id="rId92"/>
    <p:sldId id="354" r:id="rId93"/>
    <p:sldId id="342" r:id="rId94"/>
    <p:sldId id="343" r:id="rId95"/>
    <p:sldId id="344" r:id="rId96"/>
    <p:sldId id="346" r:id="rId97"/>
    <p:sldId id="355"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ika Ramesh" initials="DR" lastIdx="2" clrIdx="0">
    <p:extLst>
      <p:ext uri="{19B8F6BF-5375-455C-9EA6-DF929625EA0E}">
        <p15:presenceInfo xmlns:p15="http://schemas.microsoft.com/office/powerpoint/2012/main" userId="01f2aa69717793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56" autoAdjust="0"/>
  </p:normalViewPr>
  <p:slideViewPr>
    <p:cSldViewPr snapToGrid="0">
      <p:cViewPr>
        <p:scale>
          <a:sx n="75" d="100"/>
          <a:sy n="75" d="100"/>
        </p:scale>
        <p:origin x="974"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295BC-E587-4EAA-AF82-DBE0B551096F}" type="datetimeFigureOut">
              <a:rPr lang="en-IN" smtClean="0"/>
              <a:t>29-02-2024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667BFB-F2F5-4C97-9D0C-D3794FA2A88E}" type="slidenum">
              <a:rPr lang="en-IN" smtClean="0"/>
              <a:t>‹#›</a:t>
            </a:fld>
            <a:endParaRPr lang="en-IN" dirty="0"/>
          </a:p>
        </p:txBody>
      </p:sp>
    </p:spTree>
    <p:extLst>
      <p:ext uri="{BB962C8B-B14F-4D97-AF65-F5344CB8AC3E}">
        <p14:creationId xmlns:p14="http://schemas.microsoft.com/office/powerpoint/2010/main" val="3851383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A2816EA4-7B1D-D138-ECDE-AAFC89C7CE59}"/>
              </a:ext>
            </a:extLst>
          </p:cNvPr>
          <p:cNvSpPr>
            <a:spLocks noGrp="1"/>
          </p:cNvSpPr>
          <p:nvPr>
            <p:ph type="subTitle" idx="1"/>
          </p:nvPr>
        </p:nvSpPr>
        <p:spPr>
          <a:xfrm>
            <a:off x="1520824" y="3320455"/>
            <a:ext cx="8791575" cy="1655762"/>
          </a:xfrm>
        </p:spPr>
        <p:txBody>
          <a:bodyPr/>
          <a:lstStyle/>
          <a:p>
            <a:r>
              <a:rPr lang="en-US" dirty="0"/>
              <a:t> </a:t>
            </a:r>
            <a:endParaRPr lang="en-IN" dirty="0"/>
          </a:p>
        </p:txBody>
      </p:sp>
      <p:sp>
        <p:nvSpPr>
          <p:cNvPr id="10" name="TextBox 9">
            <a:extLst>
              <a:ext uri="{FF2B5EF4-FFF2-40B4-BE49-F238E27FC236}">
                <a16:creationId xmlns:a16="http://schemas.microsoft.com/office/drawing/2014/main" id="{8321304D-DA3E-2E23-1463-A6BA7B5ACB72}"/>
              </a:ext>
            </a:extLst>
          </p:cNvPr>
          <p:cNvSpPr txBox="1"/>
          <p:nvPr/>
        </p:nvSpPr>
        <p:spPr>
          <a:xfrm>
            <a:off x="5323840" y="2218174"/>
            <a:ext cx="6096000" cy="1477328"/>
          </a:xfrm>
          <a:prstGeom prst="rect">
            <a:avLst/>
          </a:prstGeom>
          <a:noFill/>
        </p:spPr>
        <p:txBody>
          <a:bodyPr wrap="square">
            <a:spAutoFit/>
          </a:bodyPr>
          <a:lstStyle/>
          <a:p>
            <a:r>
              <a:rPr lang="en-US" sz="3600" dirty="0">
                <a:ln w="0"/>
                <a:effectLst>
                  <a:outerShdw blurRad="38100" dist="19050" dir="2700000" algn="tl" rotWithShape="0">
                    <a:schemeClr val="dk1">
                      <a:alpha val="40000"/>
                    </a:schemeClr>
                  </a:outerShdw>
                </a:effectLst>
              </a:rPr>
              <a:t>by</a:t>
            </a:r>
            <a:br>
              <a:rPr lang="en-US" sz="5400" dirty="0">
                <a:ln w="0"/>
                <a:effectLst>
                  <a:outerShdw blurRad="38100" dist="19050" dir="2700000" algn="tl" rotWithShape="0">
                    <a:schemeClr val="dk1">
                      <a:alpha val="40000"/>
                    </a:schemeClr>
                  </a:outerShdw>
                </a:effectLst>
              </a:rPr>
            </a:br>
            <a:r>
              <a:rPr lang="en-US" sz="5400" dirty="0">
                <a:ln w="0"/>
                <a:effectLst>
                  <a:outerShdw blurRad="38100" dist="19050" dir="2700000" algn="tl" rotWithShape="0">
                    <a:schemeClr val="dk1">
                      <a:alpha val="40000"/>
                    </a:schemeClr>
                  </a:outerShdw>
                </a:effectLst>
              </a:rPr>
              <a:t>Thulasi Dharan R </a:t>
            </a:r>
            <a:endParaRPr lang="en-IN" sz="5400" dirty="0">
              <a:ln w="0"/>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5863D444-0160-81F0-1180-C9E52FFEB567}"/>
              </a:ext>
            </a:extLst>
          </p:cNvPr>
          <p:cNvSpPr/>
          <p:nvPr/>
        </p:nvSpPr>
        <p:spPr>
          <a:xfrm>
            <a:off x="3007384" y="676870"/>
            <a:ext cx="613661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Javanese Text" panose="02000000000000000000" pitchFamily="2" charset="0"/>
              </a:rPr>
              <a:t>MY SQL PROJECT</a:t>
            </a:r>
            <a:endParaRPr lang="en-IN"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31866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D0694-B01B-833B-8ECE-487EF575B297}"/>
              </a:ext>
            </a:extLst>
          </p:cNvPr>
          <p:cNvSpPr>
            <a:spLocks noGrp="1"/>
          </p:cNvSpPr>
          <p:nvPr>
            <p:ph type="subTitle" idx="1"/>
          </p:nvPr>
        </p:nvSpPr>
        <p:spPr>
          <a:xfrm>
            <a:off x="1828800" y="1828800"/>
            <a:ext cx="9167149" cy="3718367"/>
          </a:xfrm>
        </p:spPr>
        <p:txBody>
          <a:bodyPr>
            <a:normAutofit lnSpcReduction="10000"/>
          </a:bodyPr>
          <a:lstStyle/>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 numeric data type</a:t>
            </a:r>
          </a:p>
          <a:p>
            <a:r>
              <a:rPr lang="en-US" sz="24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 In SQL, numeric data types are used to store numeric values such as integers, floating-point numbers, and decimal numbers.</a:t>
            </a:r>
          </a:p>
          <a:p>
            <a:r>
              <a:rPr lang="en-US" sz="24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 The choice of numeric data type depends on the range and precision of values you need to store.</a:t>
            </a:r>
          </a:p>
          <a:p>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F88B02-C7A6-78F9-6D01-E4DB578B8B0A}"/>
              </a:ext>
            </a:extLst>
          </p:cNvPr>
          <p:cNvSpPr/>
          <p:nvPr/>
        </p:nvSpPr>
        <p:spPr>
          <a:xfrm>
            <a:off x="2107442" y="849168"/>
            <a:ext cx="7534269" cy="646331"/>
          </a:xfrm>
          <a:prstGeom prst="rect">
            <a:avLst/>
          </a:prstGeom>
          <a:noFill/>
        </p:spPr>
        <p:txBody>
          <a:bodyPr wrap="squar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DATA</a:t>
            </a: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ookman Old Style" panose="02050604050505020204" pitchFamily="18" charset="0"/>
              </a:rPr>
              <a:t> TYPES EXPLANANTION</a:t>
            </a:r>
          </a:p>
        </p:txBody>
      </p:sp>
    </p:spTree>
    <p:extLst>
      <p:ext uri="{BB962C8B-B14F-4D97-AF65-F5344CB8AC3E}">
        <p14:creationId xmlns:p14="http://schemas.microsoft.com/office/powerpoint/2010/main" val="145412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F707EB-6601-3B76-79DB-19F001919691}"/>
              </a:ext>
            </a:extLst>
          </p:cNvPr>
          <p:cNvSpPr txBox="1"/>
          <p:nvPr/>
        </p:nvSpPr>
        <p:spPr>
          <a:xfrm>
            <a:off x="1249680" y="780037"/>
            <a:ext cx="9987280" cy="5355312"/>
          </a:xfrm>
          <a:prstGeom prst="rect">
            <a:avLst/>
          </a:prstGeom>
          <a:noFill/>
        </p:spPr>
        <p:txBody>
          <a:bodyPr wrap="square">
            <a:spAutoFit/>
          </a:bodyPr>
          <a:lstStyle/>
          <a:p>
            <a:endParaRPr lang="en-US" dirty="0">
              <a:solidFill>
                <a:schemeClr val="tx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  INTEGER: This data type is used to store whole numbers (integers) without decimal points.</a:t>
            </a:r>
          </a:p>
          <a:p>
            <a:r>
              <a:rPr lang="en-US" dirty="0">
                <a:solidFill>
                  <a:schemeClr val="tx1"/>
                </a:solidFill>
                <a:latin typeface="Times New Roman" panose="02020603050405020304" pitchFamily="18" charset="0"/>
                <a:cs typeface="Times New Roman" panose="02020603050405020304" pitchFamily="18" charset="0"/>
              </a:rPr>
              <a:t> It typically occupies 4 bytes of storage.</a:t>
            </a: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  BIGINT: This data type is used to store large whole numbers (integers) without decimal points. </a:t>
            </a:r>
          </a:p>
          <a:p>
            <a:r>
              <a:rPr lang="en-US" dirty="0">
                <a:solidFill>
                  <a:schemeClr val="tx1"/>
                </a:solidFill>
                <a:latin typeface="Times New Roman" panose="02020603050405020304" pitchFamily="18" charset="0"/>
                <a:cs typeface="Times New Roman" panose="02020603050405020304" pitchFamily="18" charset="0"/>
              </a:rPr>
              <a:t>It typically occupies 8 bytes of storage, allowing for a larger range of values compared to INTEGER.</a:t>
            </a: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  DECIMAL(p, s) or NUMERIC(p, s): These data types are used to store fixed-point numbers with a specified precision p and scale s.</a:t>
            </a:r>
          </a:p>
          <a:p>
            <a:r>
              <a:rPr lang="en-US" dirty="0">
                <a:solidFill>
                  <a:schemeClr val="tx1"/>
                </a:solidFill>
                <a:latin typeface="Times New Roman" panose="02020603050405020304" pitchFamily="18" charset="0"/>
                <a:cs typeface="Times New Roman" panose="02020603050405020304" pitchFamily="18" charset="0"/>
              </a:rPr>
              <a:t> Precision refers to the total number of digits in the number, while scale refers to the number of digits to the right of the decimal point.</a:t>
            </a: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  FLOAT(p) or REAL: These data types are used to store floating-point numbers with a specified precision p.</a:t>
            </a:r>
          </a:p>
          <a:p>
            <a:r>
              <a:rPr lang="en-US" dirty="0">
                <a:solidFill>
                  <a:schemeClr val="tx1"/>
                </a:solidFill>
                <a:latin typeface="Times New Roman" panose="02020603050405020304" pitchFamily="18" charset="0"/>
                <a:cs typeface="Times New Roman" panose="02020603050405020304" pitchFamily="18" charset="0"/>
              </a:rPr>
              <a:t> The precision indicates the total number of digits that can be stored in the number.</a:t>
            </a: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  DOUBLE PRECISION: This data type is used to store double-precision floating-point numbers,</a:t>
            </a:r>
          </a:p>
          <a:p>
            <a:r>
              <a:rPr lang="en-US" dirty="0">
                <a:solidFill>
                  <a:schemeClr val="tx1"/>
                </a:solidFill>
                <a:latin typeface="Times New Roman" panose="02020603050405020304" pitchFamily="18" charset="0"/>
                <a:cs typeface="Times New Roman" panose="02020603050405020304" pitchFamily="18" charset="0"/>
              </a:rPr>
              <a:t> providing higher precision compared to FLOAT or REAL.</a:t>
            </a:r>
          </a:p>
        </p:txBody>
      </p:sp>
      <p:sp>
        <p:nvSpPr>
          <p:cNvPr id="5" name="Rectangle 4">
            <a:extLst>
              <a:ext uri="{FF2B5EF4-FFF2-40B4-BE49-F238E27FC236}">
                <a16:creationId xmlns:a16="http://schemas.microsoft.com/office/drawing/2014/main" id="{D3D9FBA9-D117-9726-67E4-083B5CA9C342}"/>
              </a:ext>
            </a:extLst>
          </p:cNvPr>
          <p:cNvSpPr/>
          <p:nvPr/>
        </p:nvSpPr>
        <p:spPr>
          <a:xfrm>
            <a:off x="775923" y="133706"/>
            <a:ext cx="10247677"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Here are some common numeric data types in SQL</a:t>
            </a:r>
            <a:endParaRPr lang="en-IN"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88888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47DE-2542-4785-38BA-5BA6D4D093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2547E2-F058-00EA-70E1-543912D04534}"/>
              </a:ext>
            </a:extLst>
          </p:cNvPr>
          <p:cNvSpPr txBox="1"/>
          <p:nvPr/>
        </p:nvSpPr>
        <p:spPr>
          <a:xfrm>
            <a:off x="1422400" y="894081"/>
            <a:ext cx="9723120" cy="4616648"/>
          </a:xfrm>
          <a:prstGeom prst="rect">
            <a:avLst/>
          </a:prstGeom>
          <a:noFill/>
        </p:spPr>
        <p:txBody>
          <a:bodyPr wrap="square">
            <a:spAutoFit/>
          </a:bodyPr>
          <a:lstStyle/>
          <a:p>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The TIME data type consists of a time in hour, minutes, seconds, optional fractions of </a:t>
            </a:r>
          </a:p>
          <a:p>
            <a:r>
              <a:rPr lang="en-US" sz="2800" dirty="0">
                <a:solidFill>
                  <a:schemeClr val="tx1"/>
                </a:solidFill>
                <a:latin typeface="Times New Roman" panose="02020603050405020304" pitchFamily="18" charset="0"/>
                <a:cs typeface="Times New Roman" panose="02020603050405020304" pitchFamily="18" charset="0"/>
              </a:rPr>
              <a:t>    a second, and optional time zone. </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The format is as follows: TIME [time_precision] </a:t>
            </a:r>
          </a:p>
          <a:p>
            <a:r>
              <a:rPr lang="en-US" sz="2800" dirty="0">
                <a:solidFill>
                  <a:schemeClr val="tx1"/>
                </a:solidFill>
                <a:latin typeface="Times New Roman" panose="02020603050405020304" pitchFamily="18" charset="0"/>
                <a:cs typeface="Times New Roman" panose="02020603050405020304" pitchFamily="18" charset="0"/>
              </a:rPr>
              <a:t>[time_zone_spec] time_precision. (Optional) Indicates the number of digits of precision</a:t>
            </a:r>
          </a:p>
          <a:p>
            <a:r>
              <a:rPr lang="en-US" sz="2800" dirty="0">
                <a:solidFill>
                  <a:schemeClr val="tx1"/>
                </a:solidFill>
                <a:latin typeface="Times New Roman" panose="02020603050405020304" pitchFamily="18" charset="0"/>
                <a:cs typeface="Times New Roman" panose="02020603050405020304" pitchFamily="18" charset="0"/>
              </a:rPr>
              <a:t> in the fractions of seconds, as an integer value from 0 to 9.</a:t>
            </a:r>
          </a:p>
        </p:txBody>
      </p:sp>
      <p:sp>
        <p:nvSpPr>
          <p:cNvPr id="5" name="Rectangle 4">
            <a:extLst>
              <a:ext uri="{FF2B5EF4-FFF2-40B4-BE49-F238E27FC236}">
                <a16:creationId xmlns:a16="http://schemas.microsoft.com/office/drawing/2014/main" id="{5C10CA5E-C3B0-D5A4-4DC3-208F5B0489D4}"/>
              </a:ext>
            </a:extLst>
          </p:cNvPr>
          <p:cNvSpPr/>
          <p:nvPr/>
        </p:nvSpPr>
        <p:spPr>
          <a:xfrm>
            <a:off x="3520254" y="133706"/>
            <a:ext cx="4758996" cy="646331"/>
          </a:xfrm>
          <a:prstGeom prst="rect">
            <a:avLst/>
          </a:prstGeom>
          <a:noFill/>
        </p:spPr>
        <p:txBody>
          <a:bodyPr wrap="none" lIns="91440" tIns="45720" rIns="91440" bIns="45720">
            <a:spAutoFit/>
          </a:bodyPr>
          <a:lstStyle/>
          <a:p>
            <a:pPr algn="ctr"/>
            <a:r>
              <a:rPr lang="en-IN"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Date</a:t>
            </a:r>
            <a:r>
              <a:rPr lang="en-IN"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&amp; Time Data type</a:t>
            </a:r>
          </a:p>
        </p:txBody>
      </p:sp>
    </p:spTree>
    <p:extLst>
      <p:ext uri="{BB962C8B-B14F-4D97-AF65-F5344CB8AC3E}">
        <p14:creationId xmlns:p14="http://schemas.microsoft.com/office/powerpoint/2010/main" val="125363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6F99C-5538-55A9-01BB-A01CCF3359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EA69DB3-DAD8-C0CF-0D6E-DEAC31BC8365}"/>
              </a:ext>
            </a:extLst>
          </p:cNvPr>
          <p:cNvSpPr txBox="1"/>
          <p:nvPr/>
        </p:nvSpPr>
        <p:spPr>
          <a:xfrm>
            <a:off x="802640" y="1368107"/>
            <a:ext cx="10342880" cy="4739759"/>
          </a:xfrm>
          <a:prstGeom prst="rect">
            <a:avLst/>
          </a:prstGeom>
          <a:noFill/>
        </p:spPr>
        <p:txBody>
          <a:bodyPr wrap="square">
            <a:spAutoFit/>
          </a:bodyPr>
          <a:lstStyle/>
          <a:p>
            <a:endParaRPr lang="en-US" sz="1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SQL character/string data types are used to store alphanumeric characters in a database. </a:t>
            </a: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The most commonly used of these are CHAR and VARCHAR . </a:t>
            </a:r>
            <a:br>
              <a:rPr lang="en-US" sz="3200" dirty="0">
                <a:solidFill>
                  <a:schemeClr val="tx1"/>
                </a:solidFill>
                <a:latin typeface="Times New Roman" panose="02020603050405020304" pitchFamily="18" charset="0"/>
                <a:cs typeface="Times New Roman" panose="02020603050405020304" pitchFamily="18" charset="0"/>
              </a:rPr>
            </a:b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The CHAR data type is used to store fixed-length strings of characters, while the VARCHAR data type is used to store variable-length  strings.</a:t>
            </a:r>
          </a:p>
        </p:txBody>
      </p:sp>
      <p:sp>
        <p:nvSpPr>
          <p:cNvPr id="5" name="Rectangle 4">
            <a:extLst>
              <a:ext uri="{FF2B5EF4-FFF2-40B4-BE49-F238E27FC236}">
                <a16:creationId xmlns:a16="http://schemas.microsoft.com/office/drawing/2014/main" id="{2420282F-D873-D93E-418E-7C75A502FE98}"/>
              </a:ext>
            </a:extLst>
          </p:cNvPr>
          <p:cNvSpPr/>
          <p:nvPr/>
        </p:nvSpPr>
        <p:spPr>
          <a:xfrm>
            <a:off x="4161323" y="133706"/>
            <a:ext cx="3476850" cy="646331"/>
          </a:xfrm>
          <a:prstGeom prst="rect">
            <a:avLst/>
          </a:prstGeom>
          <a:noFill/>
        </p:spPr>
        <p:txBody>
          <a:bodyPr wrap="none" lIns="91440" tIns="45720" rIns="91440" bIns="45720">
            <a:spAutoFit/>
          </a:bodyPr>
          <a:lstStyle/>
          <a:p>
            <a:pPr algn="ctr"/>
            <a:r>
              <a:rPr lang="en-IN"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string</a:t>
            </a:r>
            <a:r>
              <a:rPr lang="en-IN"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data types</a:t>
            </a:r>
          </a:p>
        </p:txBody>
      </p:sp>
    </p:spTree>
    <p:extLst>
      <p:ext uri="{BB962C8B-B14F-4D97-AF65-F5344CB8AC3E}">
        <p14:creationId xmlns:p14="http://schemas.microsoft.com/office/powerpoint/2010/main" val="1261182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F43F6-3BC6-AA81-1A6D-C7F26DBA751D}"/>
              </a:ext>
            </a:extLst>
          </p:cNvPr>
          <p:cNvPicPr>
            <a:picLocks noChangeAspect="1"/>
          </p:cNvPicPr>
          <p:nvPr/>
        </p:nvPicPr>
        <p:blipFill>
          <a:blip r:embed="rId2"/>
          <a:stretch>
            <a:fillRect/>
          </a:stretch>
        </p:blipFill>
        <p:spPr>
          <a:xfrm>
            <a:off x="876300" y="2330450"/>
            <a:ext cx="10439400" cy="2400300"/>
          </a:xfrm>
          <a:prstGeom prst="rect">
            <a:avLst/>
          </a:prstGeom>
        </p:spPr>
      </p:pic>
      <p:sp>
        <p:nvSpPr>
          <p:cNvPr id="4" name="Title 3">
            <a:extLst>
              <a:ext uri="{FF2B5EF4-FFF2-40B4-BE49-F238E27FC236}">
                <a16:creationId xmlns:a16="http://schemas.microsoft.com/office/drawing/2014/main" id="{35B4B33A-34E0-2C95-DDA7-5F212C6D0EF2}"/>
              </a:ext>
            </a:extLst>
          </p:cNvPr>
          <p:cNvSpPr>
            <a:spLocks noGrp="1"/>
          </p:cNvSpPr>
          <p:nvPr>
            <p:ph type="title"/>
          </p:nvPr>
        </p:nvSpPr>
        <p:spPr/>
        <p:txBody>
          <a:bodyPr>
            <a:normAutofit/>
          </a:bodyPr>
          <a:lstStyle/>
          <a:p>
            <a:pPr algn="ctr"/>
            <a:r>
              <a:rPr lang="en-US" sz="4400" dirty="0"/>
              <a:t> </a:t>
            </a:r>
            <a:endParaRPr lang="en-IN" sz="4400" dirty="0"/>
          </a:p>
        </p:txBody>
      </p:sp>
      <p:sp>
        <p:nvSpPr>
          <p:cNvPr id="5" name="Rectangle 4">
            <a:extLst>
              <a:ext uri="{FF2B5EF4-FFF2-40B4-BE49-F238E27FC236}">
                <a16:creationId xmlns:a16="http://schemas.microsoft.com/office/drawing/2014/main" id="{CE91E800-24C3-EC53-F7A3-E8E7C36C5C05}"/>
              </a:ext>
            </a:extLst>
          </p:cNvPr>
          <p:cNvSpPr/>
          <p:nvPr/>
        </p:nvSpPr>
        <p:spPr>
          <a:xfrm>
            <a:off x="4591435" y="632488"/>
            <a:ext cx="3005951"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DBMS KEYS </a:t>
            </a:r>
            <a:endParaRPr lang="en-IN"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6091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013A6-55BD-220E-7D79-FC888CB833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727B35-7EC6-BC6E-B8BB-82D8AE614E05}"/>
              </a:ext>
            </a:extLst>
          </p:cNvPr>
          <p:cNvSpPr>
            <a:spLocks noGrp="1"/>
          </p:cNvSpPr>
          <p:nvPr>
            <p:ph type="title"/>
          </p:nvPr>
        </p:nvSpPr>
        <p:spPr/>
        <p:txBody>
          <a:bodyPr>
            <a:normAutofit/>
          </a:bodyPr>
          <a:lstStyle/>
          <a:p>
            <a:pPr algn="ctr"/>
            <a:r>
              <a:rPr lang="en-US" sz="4400" dirty="0"/>
              <a:t> </a:t>
            </a:r>
            <a:endParaRPr lang="en-IN" sz="4400" dirty="0"/>
          </a:p>
        </p:txBody>
      </p:sp>
      <p:sp>
        <p:nvSpPr>
          <p:cNvPr id="2" name="Content Placeholder 1">
            <a:extLst>
              <a:ext uri="{FF2B5EF4-FFF2-40B4-BE49-F238E27FC236}">
                <a16:creationId xmlns:a16="http://schemas.microsoft.com/office/drawing/2014/main" id="{11EFBEE0-93AB-313B-833B-A85174D0D1CE}"/>
              </a:ext>
            </a:extLst>
          </p:cNvPr>
          <p:cNvSpPr>
            <a:spLocks noGrp="1"/>
          </p:cNvSpPr>
          <p:nvPr>
            <p:ph idx="1"/>
          </p:nvPr>
        </p:nvSpPr>
        <p:spPr>
          <a:xfrm>
            <a:off x="1141412" y="618518"/>
            <a:ext cx="9905999" cy="6117562"/>
          </a:xfrm>
        </p:spPr>
        <p:txBody>
          <a:bodyPr>
            <a:normAutofit fontScale="47500" lnSpcReduction="20000"/>
          </a:bodyPr>
          <a:lstStyle/>
          <a:p>
            <a:pPr marL="0" indent="0">
              <a:buNone/>
            </a:pPr>
            <a:r>
              <a:rPr lang="en-IN" sz="7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Primary key:</a:t>
            </a:r>
            <a:br>
              <a:rPr lang="en-IN" sz="7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br>
            <a:endParaRPr lang="en-US" sz="7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a:p>
            <a:r>
              <a:rPr lang="en-US" sz="51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It is the first key used to identify one and only one instance of an entity uniquely. </a:t>
            </a:r>
          </a:p>
          <a:p>
            <a:r>
              <a:rPr lang="en-US" sz="51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 entity can contain multiple keys, as we saw in the PERSON table.</a:t>
            </a:r>
          </a:p>
          <a:p>
            <a:r>
              <a:rPr lang="en-US" sz="51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The key which is most suitable from those lists becomes a primary key.</a:t>
            </a:r>
          </a:p>
          <a:p>
            <a:r>
              <a:rPr lang="en-US" sz="51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 the EMPLOYEE table, ID can be the primary key since it is unique for each employee.</a:t>
            </a:r>
          </a:p>
          <a:p>
            <a:r>
              <a:rPr lang="en-US" sz="51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In the EMPLOYEE table, we can even select License_Number and Passport_Number as primary keys since they are also unique</a:t>
            </a:r>
          </a:p>
          <a:p>
            <a:r>
              <a:rPr lang="en-US" sz="51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each entity, the primary key selection is based on requirements and developers.</a:t>
            </a:r>
            <a:br>
              <a:rPr lang="en-IN" sz="1900" dirty="0">
                <a:ln w="0"/>
                <a:effectLst>
                  <a:outerShdw blurRad="38100" dist="19050" dir="2700000" algn="tl" rotWithShape="0">
                    <a:schemeClr val="dk1">
                      <a:alpha val="40000"/>
                    </a:schemeClr>
                  </a:outerShdw>
                </a:effectLst>
              </a:rPr>
            </a:br>
            <a:endParaRPr lang="en-IN" sz="1900" dirty="0">
              <a:ln w="0"/>
              <a:effectLst>
                <a:outerShdw blurRad="38100" dist="19050" dir="2700000" algn="tl" rotWithShape="0">
                  <a:schemeClr val="dk1">
                    <a:alpha val="40000"/>
                  </a:schemeClr>
                </a:outerShdw>
              </a:effectLst>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49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E0BBD-2662-2613-DD44-5E6A66D0FE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72C3B8-DE48-36B1-576C-31C4005906A4}"/>
              </a:ext>
            </a:extLst>
          </p:cNvPr>
          <p:cNvSpPr>
            <a:spLocks noGrp="1"/>
          </p:cNvSpPr>
          <p:nvPr>
            <p:ph type="title"/>
          </p:nvPr>
        </p:nvSpPr>
        <p:spPr/>
        <p:txBody>
          <a:bodyPr>
            <a:normAutofit/>
          </a:bodyPr>
          <a:lstStyle/>
          <a:p>
            <a:pPr algn="ctr"/>
            <a:r>
              <a:rPr lang="en-US" sz="4400" dirty="0"/>
              <a:t> </a:t>
            </a:r>
            <a:endParaRPr lang="en-IN" sz="4400" dirty="0"/>
          </a:p>
        </p:txBody>
      </p:sp>
      <p:sp>
        <p:nvSpPr>
          <p:cNvPr id="2" name="Content Placeholder 1">
            <a:extLst>
              <a:ext uri="{FF2B5EF4-FFF2-40B4-BE49-F238E27FC236}">
                <a16:creationId xmlns:a16="http://schemas.microsoft.com/office/drawing/2014/main" id="{CEC15FC6-F32C-030C-9E68-6484C53A5018}"/>
              </a:ext>
            </a:extLst>
          </p:cNvPr>
          <p:cNvSpPr>
            <a:spLocks noGrp="1"/>
          </p:cNvSpPr>
          <p:nvPr>
            <p:ph idx="1"/>
          </p:nvPr>
        </p:nvSpPr>
        <p:spPr>
          <a:xfrm>
            <a:off x="1141412" y="335280"/>
            <a:ext cx="9905999" cy="6400800"/>
          </a:xfrm>
        </p:spPr>
        <p:txBody>
          <a:bodyPr>
            <a:noAutofit/>
          </a:bodyPr>
          <a:lstStyle/>
          <a:p>
            <a:pPr marL="0" indent="0">
              <a:buNone/>
            </a:pPr>
            <a:r>
              <a:rPr lang="en-IN"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Candidate key:</a:t>
            </a:r>
          </a:p>
          <a:p>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candidate key is an attribute or set of attributes that can uniquely identify a tuple.</a:t>
            </a:r>
          </a:p>
          <a:p>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Except for the primary key, the remaining attributes are considered a candidate key.</a:t>
            </a:r>
          </a:p>
          <a:p>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The candidate keys are as strong as the primary key.</a:t>
            </a:r>
          </a:p>
          <a:p>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example: In the EMPLOYEE table, id is best suited for the primary key. The rest of the attributes, like SSN,</a:t>
            </a:r>
          </a:p>
          <a:p>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Passport_Number, License_Number, etc., are considered a candidate key.</a:t>
            </a:r>
            <a:b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endPar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005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2FB06-C9EF-D10C-9CD0-78FA17CBB6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762C3D5-AA20-F4FD-06DB-D79DD5CDD108}"/>
              </a:ext>
            </a:extLst>
          </p:cNvPr>
          <p:cNvSpPr>
            <a:spLocks noGrp="1"/>
          </p:cNvSpPr>
          <p:nvPr>
            <p:ph type="title"/>
          </p:nvPr>
        </p:nvSpPr>
        <p:spPr/>
        <p:txBody>
          <a:bodyPr>
            <a:normAutofit/>
          </a:bodyPr>
          <a:lstStyle/>
          <a:p>
            <a:pPr algn="ctr"/>
            <a:r>
              <a:rPr lang="en-US" sz="4400" dirty="0"/>
              <a:t> </a:t>
            </a:r>
            <a:endParaRPr lang="en-IN" sz="4400" dirty="0"/>
          </a:p>
        </p:txBody>
      </p:sp>
      <p:sp>
        <p:nvSpPr>
          <p:cNvPr id="2" name="Content Placeholder 1">
            <a:extLst>
              <a:ext uri="{FF2B5EF4-FFF2-40B4-BE49-F238E27FC236}">
                <a16:creationId xmlns:a16="http://schemas.microsoft.com/office/drawing/2014/main" id="{CF7C3220-DF48-2161-2554-6D49D638632F}"/>
              </a:ext>
            </a:extLst>
          </p:cNvPr>
          <p:cNvSpPr>
            <a:spLocks noGrp="1"/>
          </p:cNvSpPr>
          <p:nvPr>
            <p:ph idx="1"/>
          </p:nvPr>
        </p:nvSpPr>
        <p:spPr>
          <a:xfrm>
            <a:off x="1290320" y="335280"/>
            <a:ext cx="9905998" cy="6319520"/>
          </a:xfrm>
        </p:spPr>
        <p:txBody>
          <a:bodyPr>
            <a:normAutofit/>
          </a:bodyPr>
          <a:lstStyle/>
          <a:p>
            <a:pPr marL="0" indent="0">
              <a:buNone/>
            </a:pPr>
            <a:r>
              <a:rPr lang="en-IN"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Super Key:</a:t>
            </a:r>
          </a:p>
          <a:p>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Super key is an attribute set that can uniquely identify a tuple. </a:t>
            </a:r>
          </a:p>
          <a:p>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super key is a superset of a candidate key.</a:t>
            </a:r>
          </a:p>
          <a:p>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example: In the above EMPLOYEE table, for(</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EMPLOEE</a:t>
            </a:r>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_ID, EMPLOYEE_NAME), the name of two employees can be the same, </a:t>
            </a:r>
          </a:p>
          <a:p>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but their EMPLYEE_ID can't be the same. Hence, this combination can also be a key.</a:t>
            </a:r>
          </a:p>
          <a:p>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super key would be EMPLOYEE-ID (EMPLOYEE_ID, EMPLOYEE-NAME), etc.</a:t>
            </a: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51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0488E-49A8-020C-F3C3-EEBE067FA76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8E8FC0-702C-E190-16ED-72E9C285AF69}"/>
              </a:ext>
            </a:extLst>
          </p:cNvPr>
          <p:cNvSpPr>
            <a:spLocks noGrp="1"/>
          </p:cNvSpPr>
          <p:nvPr>
            <p:ph type="title"/>
          </p:nvPr>
        </p:nvSpPr>
        <p:spPr/>
        <p:txBody>
          <a:bodyPr>
            <a:normAutofit/>
          </a:bodyPr>
          <a:lstStyle/>
          <a:p>
            <a:pPr algn="ctr"/>
            <a:r>
              <a:rPr lang="en-US" sz="4400" dirty="0"/>
              <a:t> </a:t>
            </a:r>
            <a:endParaRPr lang="en-IN" sz="4400" dirty="0"/>
          </a:p>
        </p:txBody>
      </p:sp>
      <p:sp>
        <p:nvSpPr>
          <p:cNvPr id="2" name="Content Placeholder 1">
            <a:extLst>
              <a:ext uri="{FF2B5EF4-FFF2-40B4-BE49-F238E27FC236}">
                <a16:creationId xmlns:a16="http://schemas.microsoft.com/office/drawing/2014/main" id="{F2203E4C-2519-ECBD-E0CE-FEF71E395653}"/>
              </a:ext>
            </a:extLst>
          </p:cNvPr>
          <p:cNvSpPr>
            <a:spLocks noGrp="1"/>
          </p:cNvSpPr>
          <p:nvPr>
            <p:ph idx="1"/>
          </p:nvPr>
        </p:nvSpPr>
        <p:spPr>
          <a:xfrm>
            <a:off x="1290320" y="335280"/>
            <a:ext cx="9905998" cy="6319520"/>
          </a:xfrm>
        </p:spPr>
        <p:txBody>
          <a:bodyPr>
            <a:normAutofit fontScale="25000" lnSpcReduction="20000"/>
          </a:bodyPr>
          <a:lstStyle/>
          <a:p>
            <a:pPr marL="0" indent="0">
              <a:buNone/>
            </a:pPr>
            <a:r>
              <a:rPr lang="en-IN" sz="9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Foreign key:</a:t>
            </a:r>
          </a:p>
          <a:p>
            <a:pPr marL="0" indent="0">
              <a:buNone/>
            </a:pPr>
            <a:endParaRPr lang="en-IN" sz="7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a:p>
            <a:r>
              <a:rPr lang="en-US" sz="9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Foreign keys are the column of the table used to point to the primary key of another table.</a:t>
            </a:r>
          </a:p>
          <a:p>
            <a:r>
              <a:rPr lang="en-US" sz="9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Every employee works in a specific department in a company, and employee and department are two different entities. So we can't store the department's information in the employee table. That's why we link these two tables through the primary key of one table.</a:t>
            </a:r>
          </a:p>
          <a:p>
            <a:r>
              <a:rPr lang="en-US" sz="9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 add the primary key of the DEPARTMENT table, Department_Id, as </a:t>
            </a:r>
          </a:p>
          <a:p>
            <a:pPr marL="0" indent="0">
              <a:buNone/>
            </a:pPr>
            <a:r>
              <a:rPr lang="en-US" sz="9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new attribute in the EMPLOYEE table.</a:t>
            </a:r>
          </a:p>
          <a:p>
            <a:r>
              <a:rPr lang="en-US" sz="9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 the EMPLOYEE table, Department_Id is the foreign key, and both the tables are related.</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8928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5DC2-A60C-80C6-931D-D796C67A52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0B9F3B3-6465-6245-308D-279091D04FD2}"/>
              </a:ext>
            </a:extLst>
          </p:cNvPr>
          <p:cNvSpPr>
            <a:spLocks noGrp="1"/>
          </p:cNvSpPr>
          <p:nvPr>
            <p:ph type="title"/>
          </p:nvPr>
        </p:nvSpPr>
        <p:spPr/>
        <p:txBody>
          <a:bodyPr>
            <a:normAutofit/>
          </a:bodyPr>
          <a:lstStyle/>
          <a:p>
            <a:pPr algn="ctr"/>
            <a:r>
              <a:rPr lang="en-US" sz="4400" dirty="0"/>
              <a:t> </a:t>
            </a:r>
            <a:endParaRPr lang="en-IN" sz="4400" dirty="0"/>
          </a:p>
        </p:txBody>
      </p:sp>
      <p:sp>
        <p:nvSpPr>
          <p:cNvPr id="2" name="Content Placeholder 1">
            <a:extLst>
              <a:ext uri="{FF2B5EF4-FFF2-40B4-BE49-F238E27FC236}">
                <a16:creationId xmlns:a16="http://schemas.microsoft.com/office/drawing/2014/main" id="{C9465693-EA32-75F0-0435-39E7CA8D0943}"/>
              </a:ext>
            </a:extLst>
          </p:cNvPr>
          <p:cNvSpPr>
            <a:spLocks noGrp="1"/>
          </p:cNvSpPr>
          <p:nvPr>
            <p:ph idx="1"/>
          </p:nvPr>
        </p:nvSpPr>
        <p:spPr>
          <a:xfrm>
            <a:off x="1290320" y="335280"/>
            <a:ext cx="9905998" cy="6319520"/>
          </a:xfrm>
        </p:spPr>
        <p:txBody>
          <a:bodyPr>
            <a:normAutofit fontScale="25000" lnSpcReduction="20000"/>
          </a:bodyPr>
          <a:lstStyle/>
          <a:p>
            <a:pPr marL="0" indent="0">
              <a:buNone/>
            </a:pPr>
            <a:r>
              <a:rPr lang="en-IN" sz="7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IN" sz="1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Alternate key:</a:t>
            </a:r>
          </a:p>
          <a:p>
            <a:r>
              <a:rPr lang="en-US" sz="8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There may be one or more attributes or a combination of attributes that uniquely identify each tuple in a relation. These attributes or combinations of the attributes are called the candidate keys. </a:t>
            </a:r>
          </a:p>
          <a:p>
            <a:r>
              <a:rPr lang="en-US" sz="8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One key is chosen as the primary key from these candidate keys, and the remaining candidate key, if it exists, is termed the alternate key. In other words, the total number of the alternate keys is the total number of candidate keys minus the primary key. </a:t>
            </a:r>
          </a:p>
          <a:p>
            <a:r>
              <a:rPr lang="en-US" sz="8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alternate key may or may not exist. If there is only one candidate key in a relation, it does not have an alternate key</a:t>
            </a:r>
            <a:br>
              <a:rPr lang="en-US" sz="8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br>
              <a:rPr lang="en-US" sz="8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sz="8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example, employee relation has two attributes, Employee_Id and PAN_No, that act as candidate keys.</a:t>
            </a:r>
          </a:p>
          <a:p>
            <a:r>
              <a:rPr lang="en-US" sz="8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In this relation, Employee_Id is chosen as the primary key, so the other candidate key, PAN_No, acts as the Alternate key.</a:t>
            </a:r>
            <a:endParaRPr lang="en-IN" sz="8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277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722A-4CE5-9B83-5728-A82369242FC7}"/>
              </a:ext>
            </a:extLst>
          </p:cNvPr>
          <p:cNvSpPr>
            <a:spLocks noGrp="1"/>
          </p:cNvSpPr>
          <p:nvPr>
            <p:ph type="title"/>
          </p:nvPr>
        </p:nvSpPr>
        <p:spPr>
          <a:xfrm>
            <a:off x="1049973" y="2275840"/>
            <a:ext cx="9905998" cy="4064000"/>
          </a:xfrm>
        </p:spPr>
        <p:txBody>
          <a:bodyPr>
            <a:normAutofit/>
          </a:bodyPr>
          <a:lstStyle/>
          <a:p>
            <a:r>
              <a:rPr lang="en-US" sz="2400" b="0" i="0" dirty="0">
                <a:effectLst/>
                <a:latin typeface="Times New Roman" panose="02020603050405020304" pitchFamily="18" charset="0"/>
                <a:cs typeface="Times New Roman" panose="02020603050405020304" pitchFamily="18" charset="0"/>
              </a:rPr>
              <a:t>□  MySQL is the world's most popular open source   database. </a:t>
            </a:r>
            <a:br>
              <a:rPr lang="en-US" sz="2400" b="0" i="0" dirty="0">
                <a:effectLst/>
                <a:latin typeface="Times New Roman" panose="02020603050405020304" pitchFamily="18" charset="0"/>
                <a:cs typeface="Times New Roman" panose="02020603050405020304" pitchFamily="18" charset="0"/>
              </a:rPr>
            </a:b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 According to DB-Engines, MySQL ranks as the second- most-popular database, behind Oracle Database. </a:t>
            </a:r>
            <a:br>
              <a:rPr lang="en-US" sz="2400" b="0" i="0" dirty="0">
                <a:effectLst/>
                <a:latin typeface="Times New Roman" panose="02020603050405020304" pitchFamily="18" charset="0"/>
                <a:cs typeface="Times New Roman" panose="02020603050405020304" pitchFamily="18" charset="0"/>
              </a:rPr>
            </a:b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 MySQL powers many of the most accessed applications, including Facebook, Twitter, Netflix, Uber, Airbnb, Shopify, and Booking.com.</a:t>
            </a:r>
            <a:br>
              <a:rPr lang="en-US" sz="2400" b="0" i="0" dirty="0">
                <a:effectLst/>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66A985F-E187-B4D7-75BB-1CF9F0B634D0}"/>
              </a:ext>
            </a:extLst>
          </p:cNvPr>
          <p:cNvPicPr>
            <a:picLocks noChangeAspect="1"/>
          </p:cNvPicPr>
          <p:nvPr/>
        </p:nvPicPr>
        <p:blipFill>
          <a:blip r:embed="rId2"/>
          <a:stretch>
            <a:fillRect/>
          </a:stretch>
        </p:blipFill>
        <p:spPr>
          <a:xfrm>
            <a:off x="1706880" y="571500"/>
            <a:ext cx="7620000" cy="1572260"/>
          </a:xfrm>
          <a:prstGeom prst="rect">
            <a:avLst/>
          </a:prstGeom>
        </p:spPr>
      </p:pic>
    </p:spTree>
    <p:extLst>
      <p:ext uri="{BB962C8B-B14F-4D97-AF65-F5344CB8AC3E}">
        <p14:creationId xmlns:p14="http://schemas.microsoft.com/office/powerpoint/2010/main" val="2672199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A6A68-1B36-23FF-4CAC-826450C67E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D9F466-FC28-B4CA-3CEC-323FE681E4C5}"/>
              </a:ext>
            </a:extLst>
          </p:cNvPr>
          <p:cNvSpPr>
            <a:spLocks noGrp="1"/>
          </p:cNvSpPr>
          <p:nvPr>
            <p:ph type="title"/>
          </p:nvPr>
        </p:nvSpPr>
        <p:spPr/>
        <p:txBody>
          <a:bodyPr>
            <a:normAutofit/>
          </a:bodyPr>
          <a:lstStyle/>
          <a:p>
            <a:pPr algn="ctr"/>
            <a:r>
              <a:rPr lang="en-US" sz="4400" dirty="0"/>
              <a:t> </a:t>
            </a:r>
            <a:endParaRPr lang="en-IN" sz="4400" dirty="0"/>
          </a:p>
        </p:txBody>
      </p:sp>
      <p:sp>
        <p:nvSpPr>
          <p:cNvPr id="2" name="Content Placeholder 1">
            <a:extLst>
              <a:ext uri="{FF2B5EF4-FFF2-40B4-BE49-F238E27FC236}">
                <a16:creationId xmlns:a16="http://schemas.microsoft.com/office/drawing/2014/main" id="{AF6B1D97-5A4E-B691-ABD7-CB099C9AEA14}"/>
              </a:ext>
            </a:extLst>
          </p:cNvPr>
          <p:cNvSpPr>
            <a:spLocks noGrp="1"/>
          </p:cNvSpPr>
          <p:nvPr>
            <p:ph idx="1"/>
          </p:nvPr>
        </p:nvSpPr>
        <p:spPr>
          <a:xfrm>
            <a:off x="985520" y="335280"/>
            <a:ext cx="10657840" cy="6319520"/>
          </a:xfrm>
        </p:spPr>
        <p:txBody>
          <a:bodyPr>
            <a:normAutofit fontScale="70000" lnSpcReduction="20000"/>
          </a:bodyPr>
          <a:lstStyle/>
          <a:p>
            <a:pPr marL="0" indent="0">
              <a:buNone/>
            </a:pPr>
            <a:r>
              <a:rPr lang="en-IN" sz="51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Composite key:</a:t>
            </a:r>
          </a:p>
          <a:p>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Whenever a primary key consists of more than one attribute, it is known as a composite key. This key is also known as Concatenated Key.</a:t>
            </a:r>
          </a:p>
          <a:p>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For example, in employee relations, we assume that an employee may be assigned multiple roles, and an employee may work on multiple projects simultaneously. So the primary key will be composed of all three attributes, namely Emp_ID, Emp_role, and Proj_ID in combination. </a:t>
            </a:r>
          </a:p>
          <a:p>
            <a:pPr marL="0" indent="0">
              <a:buNone/>
            </a:pPr>
            <a:endPar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 these attributes act as a composite key since the primary key comprises more than one attribute.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847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57111-ECB0-177A-2614-B18EEC1AF9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EF3418-399D-5695-2A88-29B871DF4541}"/>
              </a:ext>
            </a:extLst>
          </p:cNvPr>
          <p:cNvSpPr>
            <a:spLocks noGrp="1"/>
          </p:cNvSpPr>
          <p:nvPr>
            <p:ph type="title"/>
          </p:nvPr>
        </p:nvSpPr>
        <p:spPr/>
        <p:txBody>
          <a:bodyPr>
            <a:normAutofit/>
          </a:bodyPr>
          <a:lstStyle/>
          <a:p>
            <a:pPr algn="ctr"/>
            <a:r>
              <a:rPr lang="en-US" sz="4400" dirty="0"/>
              <a:t> </a:t>
            </a:r>
            <a:endParaRPr lang="en-IN" sz="4400" dirty="0"/>
          </a:p>
        </p:txBody>
      </p:sp>
      <p:sp>
        <p:nvSpPr>
          <p:cNvPr id="2" name="Content Placeholder 1">
            <a:extLst>
              <a:ext uri="{FF2B5EF4-FFF2-40B4-BE49-F238E27FC236}">
                <a16:creationId xmlns:a16="http://schemas.microsoft.com/office/drawing/2014/main" id="{040A274B-1EE1-20ED-2A10-818243A84108}"/>
              </a:ext>
            </a:extLst>
          </p:cNvPr>
          <p:cNvSpPr>
            <a:spLocks noGrp="1"/>
          </p:cNvSpPr>
          <p:nvPr>
            <p:ph idx="1"/>
          </p:nvPr>
        </p:nvSpPr>
        <p:spPr>
          <a:xfrm>
            <a:off x="985520" y="335280"/>
            <a:ext cx="10657840" cy="6319520"/>
          </a:xfrm>
        </p:spPr>
        <p:txBody>
          <a:bodyPr>
            <a:normAutofit fontScale="92500"/>
          </a:bodyPr>
          <a:lstStyle/>
          <a:p>
            <a:pPr marL="0" indent="0">
              <a:buNone/>
            </a:pPr>
            <a:r>
              <a:rPr lang="en-IN" sz="67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IN" sz="39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Artificial key:</a:t>
            </a:r>
          </a:p>
          <a:p>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key created using arbitrarily assigned data are known as artificial keys. </a:t>
            </a:r>
          </a:p>
          <a:p>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These keys are created when a primary key is large and complex and has no relationship with many other relations.</a:t>
            </a:r>
          </a:p>
          <a:p>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The data values of the artificial keys are usually numbered in a serial order.</a:t>
            </a:r>
          </a:p>
          <a:p>
            <a:pPr marL="0" indent="0">
              <a:buNone/>
            </a:pPr>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example, the primary key, which is composed of Emp_ID, Emp_role, and Proj_ID, is large in employee relations. So it would be better to add a new virtual attribute to identify each tuple in the relation uniquely.</a:t>
            </a: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465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7BDD-A15B-7FD7-1F2C-622D2218FC6E}"/>
              </a:ext>
            </a:extLst>
          </p:cNvPr>
          <p:cNvSpPr>
            <a:spLocks noGrp="1"/>
          </p:cNvSpPr>
          <p:nvPr>
            <p:ph sz="half" idx="1"/>
          </p:nvPr>
        </p:nvSpPr>
        <p:spPr>
          <a:xfrm>
            <a:off x="1141410" y="2249486"/>
            <a:ext cx="4875211" cy="3998914"/>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r>
              <a:rPr lang="en-IN" dirty="0"/>
              <a:t>Create database</a:t>
            </a:r>
          </a:p>
          <a:p>
            <a:pPr marL="0" indent="0">
              <a:buNone/>
            </a:pPr>
            <a:r>
              <a:rPr lang="en-US" sz="2400" dirty="0">
                <a:latin typeface="Times New Roman" panose="02020603050405020304" pitchFamily="18" charset="0"/>
                <a:cs typeface="Times New Roman" panose="02020603050405020304" pitchFamily="18" charset="0"/>
              </a:rPr>
              <a:t>□ </a:t>
            </a:r>
            <a:r>
              <a:rPr lang="en-IN" dirty="0"/>
              <a:t>Show Database </a:t>
            </a:r>
          </a:p>
          <a:p>
            <a:pPr marL="0" indent="0">
              <a:buNone/>
            </a:pPr>
            <a:r>
              <a:rPr lang="en-US" sz="2400" dirty="0">
                <a:latin typeface="Times New Roman" panose="02020603050405020304" pitchFamily="18" charset="0"/>
                <a:cs typeface="Times New Roman" panose="02020603050405020304" pitchFamily="18" charset="0"/>
              </a:rPr>
              <a:t>□</a:t>
            </a:r>
            <a:r>
              <a:rPr lang="en-IN" dirty="0"/>
              <a:t> Drop Database</a:t>
            </a:r>
          </a:p>
          <a:p>
            <a:pPr marL="0" indent="0">
              <a:buNone/>
            </a:pPr>
            <a:r>
              <a:rPr lang="en-US" sz="2400" dirty="0">
                <a:latin typeface="Times New Roman" panose="02020603050405020304" pitchFamily="18" charset="0"/>
                <a:cs typeface="Times New Roman" panose="02020603050405020304" pitchFamily="18" charset="0"/>
              </a:rPr>
              <a:t>□ </a:t>
            </a:r>
            <a:r>
              <a:rPr lang="en-IN" dirty="0"/>
              <a:t>Alter Database</a:t>
            </a:r>
          </a:p>
          <a:p>
            <a:pPr marL="0" indent="0">
              <a:buNone/>
            </a:pPr>
            <a:r>
              <a:rPr lang="en-US" sz="2400" dirty="0">
                <a:latin typeface="Times New Roman" panose="02020603050405020304" pitchFamily="18" charset="0"/>
                <a:cs typeface="Times New Roman" panose="02020603050405020304" pitchFamily="18" charset="0"/>
              </a:rPr>
              <a:t>□</a:t>
            </a:r>
            <a:r>
              <a:rPr lang="en-IN" dirty="0"/>
              <a:t> Create Tables</a:t>
            </a:r>
          </a:p>
          <a:p>
            <a:pPr marL="0" indent="0">
              <a:buNone/>
            </a:pPr>
            <a:r>
              <a:rPr lang="en-US" sz="2400" dirty="0">
                <a:latin typeface="Times New Roman" panose="02020603050405020304" pitchFamily="18" charset="0"/>
                <a:cs typeface="Times New Roman" panose="02020603050405020304" pitchFamily="18" charset="0"/>
              </a:rPr>
              <a:t>□</a:t>
            </a:r>
            <a:r>
              <a:rPr lang="en-IN" dirty="0"/>
              <a:t> Show tables</a:t>
            </a:r>
          </a:p>
          <a:p>
            <a:pPr marL="0" indent="0">
              <a:buNone/>
            </a:pPr>
            <a:r>
              <a:rPr lang="en-US" sz="2400" dirty="0">
                <a:latin typeface="Times New Roman" panose="02020603050405020304" pitchFamily="18" charset="0"/>
                <a:cs typeface="Times New Roman" panose="02020603050405020304" pitchFamily="18" charset="0"/>
              </a:rPr>
              <a:t>□</a:t>
            </a:r>
            <a:r>
              <a:rPr lang="en-IN" dirty="0"/>
              <a:t> Insert Values</a:t>
            </a:r>
          </a:p>
        </p:txBody>
      </p:sp>
      <p:sp>
        <p:nvSpPr>
          <p:cNvPr id="4" name="Content Placeholder 3">
            <a:extLst>
              <a:ext uri="{FF2B5EF4-FFF2-40B4-BE49-F238E27FC236}">
                <a16:creationId xmlns:a16="http://schemas.microsoft.com/office/drawing/2014/main" id="{5B7077C5-7D8A-AA6D-FAA3-F00C6132AACD}"/>
              </a:ext>
            </a:extLst>
          </p:cNvPr>
          <p:cNvSpPr>
            <a:spLocks noGrp="1"/>
          </p:cNvSpPr>
          <p:nvPr>
            <p:ph sz="half" idx="2"/>
          </p:nvPr>
        </p:nvSpPr>
        <p:spPr>
          <a:xfrm>
            <a:off x="6172200" y="2249486"/>
            <a:ext cx="4875211" cy="3998914"/>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t>
            </a:r>
            <a:r>
              <a:rPr lang="en-IN" dirty="0"/>
              <a:t> Drop Table</a:t>
            </a:r>
            <a:endParaRPr lang="en-US" dirty="0"/>
          </a:p>
          <a:p>
            <a:pPr marL="0" indent="0">
              <a:buNone/>
            </a:pPr>
            <a:r>
              <a:rPr lang="en-US" sz="2400" dirty="0">
                <a:latin typeface="Times New Roman" panose="02020603050405020304" pitchFamily="18" charset="0"/>
                <a:cs typeface="Times New Roman" panose="02020603050405020304" pitchFamily="18" charset="0"/>
              </a:rPr>
              <a:t>□ </a:t>
            </a:r>
            <a:r>
              <a:rPr lang="en-US" dirty="0"/>
              <a:t>Alter table </a:t>
            </a:r>
          </a:p>
          <a:p>
            <a:pPr marL="0" indent="0">
              <a:buNone/>
            </a:pPr>
            <a:r>
              <a:rPr lang="en-US" sz="2400" dirty="0">
                <a:latin typeface="Times New Roman" panose="02020603050405020304" pitchFamily="18" charset="0"/>
                <a:cs typeface="Times New Roman" panose="02020603050405020304" pitchFamily="18" charset="0"/>
              </a:rPr>
              <a:t>□</a:t>
            </a:r>
            <a:r>
              <a:rPr lang="en-US" dirty="0"/>
              <a:t> Alter Table Modify</a:t>
            </a:r>
          </a:p>
          <a:p>
            <a:pPr marL="0" indent="0">
              <a:buNone/>
            </a:pPr>
            <a:r>
              <a:rPr lang="en-US" sz="2400" dirty="0">
                <a:latin typeface="Times New Roman" panose="02020603050405020304" pitchFamily="18" charset="0"/>
                <a:cs typeface="Times New Roman" panose="02020603050405020304" pitchFamily="18" charset="0"/>
              </a:rPr>
              <a:t>□</a:t>
            </a:r>
            <a:r>
              <a:rPr lang="en-US" dirty="0"/>
              <a:t> Alter table Drop </a:t>
            </a:r>
          </a:p>
          <a:p>
            <a:pPr marL="0" indent="0">
              <a:buNone/>
            </a:pPr>
            <a:r>
              <a:rPr lang="en-US" sz="2400" dirty="0">
                <a:latin typeface="Times New Roman" panose="02020603050405020304" pitchFamily="18" charset="0"/>
                <a:cs typeface="Times New Roman" panose="02020603050405020304" pitchFamily="18" charset="0"/>
              </a:rPr>
              <a:t>□</a:t>
            </a:r>
            <a:r>
              <a:rPr lang="en-US" dirty="0"/>
              <a:t> Alter table Rename </a:t>
            </a:r>
          </a:p>
          <a:p>
            <a:pPr marL="0" indent="0">
              <a:buNone/>
            </a:pPr>
            <a:r>
              <a:rPr lang="en-US" sz="2400" dirty="0">
                <a:latin typeface="Times New Roman" panose="02020603050405020304" pitchFamily="18" charset="0"/>
                <a:cs typeface="Times New Roman" panose="02020603050405020304" pitchFamily="18" charset="0"/>
              </a:rPr>
              <a:t>□</a:t>
            </a:r>
            <a:r>
              <a:rPr lang="en-US" dirty="0"/>
              <a:t> Update Table</a:t>
            </a:r>
          </a:p>
          <a:p>
            <a:pPr marL="0" indent="0">
              <a:buNone/>
            </a:pPr>
            <a:r>
              <a:rPr lang="en-US" sz="2400" dirty="0">
                <a:latin typeface="Times New Roman" panose="02020603050405020304" pitchFamily="18" charset="0"/>
                <a:cs typeface="Times New Roman" panose="02020603050405020304" pitchFamily="18" charset="0"/>
              </a:rPr>
              <a:t>□ </a:t>
            </a:r>
            <a:r>
              <a:rPr lang="en-US" dirty="0"/>
              <a:t>Delete Statement</a:t>
            </a:r>
            <a:endParaRPr lang="en-IN" dirty="0"/>
          </a:p>
        </p:txBody>
      </p:sp>
      <p:sp>
        <p:nvSpPr>
          <p:cNvPr id="5" name="Rectangle 4">
            <a:extLst>
              <a:ext uri="{FF2B5EF4-FFF2-40B4-BE49-F238E27FC236}">
                <a16:creationId xmlns:a16="http://schemas.microsoft.com/office/drawing/2014/main" id="{8AC4CCEF-080A-0920-F0C9-479D1EF618FA}"/>
              </a:ext>
            </a:extLst>
          </p:cNvPr>
          <p:cNvSpPr/>
          <p:nvPr/>
        </p:nvSpPr>
        <p:spPr>
          <a:xfrm>
            <a:off x="2940184" y="772775"/>
            <a:ext cx="5986511" cy="707886"/>
          </a:xfrm>
          <a:prstGeom prst="rect">
            <a:avLst/>
          </a:prstGeom>
          <a:noFill/>
        </p:spPr>
        <p:txBody>
          <a:bodyPr wrap="none" lIns="91440" tIns="45720" rIns="91440" bIns="45720">
            <a:spAutoFit/>
          </a:bodyPr>
          <a:lstStyle/>
          <a:p>
            <a:pPr algn="ctr"/>
            <a:r>
              <a:rPr lang="en-IN"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My SQL Main Commands</a:t>
            </a:r>
            <a:endParaRPr lang="en-IN"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49897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0F9F-B8B9-A9F2-D0B1-6A954B0B7C38}"/>
              </a:ext>
            </a:extLst>
          </p:cNvPr>
          <p:cNvSpPr>
            <a:spLocks noGrp="1"/>
          </p:cNvSpPr>
          <p:nvPr>
            <p:ph type="title"/>
          </p:nvPr>
        </p:nvSpPr>
        <p:spPr/>
        <p:txBody>
          <a:bodyPr>
            <a:normAutofit/>
          </a:bodyPr>
          <a:lstStyle/>
          <a:p>
            <a:r>
              <a:rPr lang="en-IN" sz="2400" dirty="0">
                <a:latin typeface="Times New Roman" panose="02020603050405020304" pitchFamily="18" charset="0"/>
                <a:cs typeface="Times New Roman" panose="02020603050405020304" pitchFamily="18" charset="0"/>
              </a:rPr>
              <a:t>create database windows;</a:t>
            </a:r>
          </a:p>
        </p:txBody>
      </p:sp>
      <p:pic>
        <p:nvPicPr>
          <p:cNvPr id="7" name="Content Placeholder 6">
            <a:extLst>
              <a:ext uri="{FF2B5EF4-FFF2-40B4-BE49-F238E27FC236}">
                <a16:creationId xmlns:a16="http://schemas.microsoft.com/office/drawing/2014/main" id="{FE5D899D-67C9-414E-693D-743C8CA89D4A}"/>
              </a:ext>
            </a:extLst>
          </p:cNvPr>
          <p:cNvPicPr>
            <a:picLocks noGrp="1" noChangeAspect="1"/>
          </p:cNvPicPr>
          <p:nvPr>
            <p:ph idx="1"/>
          </p:nvPr>
        </p:nvPicPr>
        <p:blipFill>
          <a:blip r:embed="rId2"/>
          <a:stretch>
            <a:fillRect/>
          </a:stretch>
        </p:blipFill>
        <p:spPr>
          <a:xfrm>
            <a:off x="968693" y="2427102"/>
            <a:ext cx="9906000" cy="905378"/>
          </a:xfrm>
        </p:spPr>
      </p:pic>
      <p:pic>
        <p:nvPicPr>
          <p:cNvPr id="8" name="Picture 7">
            <a:extLst>
              <a:ext uri="{FF2B5EF4-FFF2-40B4-BE49-F238E27FC236}">
                <a16:creationId xmlns:a16="http://schemas.microsoft.com/office/drawing/2014/main" id="{1587BFA8-B0E1-B710-F71F-7C41A879D9D6}"/>
              </a:ext>
            </a:extLst>
          </p:cNvPr>
          <p:cNvPicPr>
            <a:picLocks noChangeAspect="1"/>
          </p:cNvPicPr>
          <p:nvPr/>
        </p:nvPicPr>
        <p:blipFill>
          <a:blip r:embed="rId3"/>
          <a:stretch>
            <a:fillRect/>
          </a:stretch>
        </p:blipFill>
        <p:spPr>
          <a:xfrm>
            <a:off x="968693" y="1954231"/>
            <a:ext cx="866667" cy="285714"/>
          </a:xfrm>
          <a:prstGeom prst="rect">
            <a:avLst/>
          </a:prstGeom>
        </p:spPr>
      </p:pic>
    </p:spTree>
    <p:extLst>
      <p:ext uri="{BB962C8B-B14F-4D97-AF65-F5344CB8AC3E}">
        <p14:creationId xmlns:p14="http://schemas.microsoft.com/office/powerpoint/2010/main" val="1050240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D968A-A682-F26F-0A27-C59C1A028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2A190-B118-403D-A1DE-1FB228E157B2}"/>
              </a:ext>
            </a:extLst>
          </p:cNvPr>
          <p:cNvSpPr>
            <a:spLocks noGrp="1"/>
          </p:cNvSpPr>
          <p:nvPr>
            <p:ph type="title"/>
          </p:nvPr>
        </p:nvSpPr>
        <p:spPr/>
        <p:txBody>
          <a:bodyPr>
            <a:normAutofit/>
          </a:bodyPr>
          <a:lstStyle/>
          <a:p>
            <a:r>
              <a:rPr lang="en-IN" sz="2400" dirty="0">
                <a:latin typeface="Times New Roman" panose="02020603050405020304" pitchFamily="18" charset="0"/>
                <a:cs typeface="Times New Roman" panose="02020603050405020304" pitchFamily="18" charset="0"/>
              </a:rPr>
              <a:t>show database ;</a:t>
            </a:r>
          </a:p>
        </p:txBody>
      </p:sp>
      <p:pic>
        <p:nvPicPr>
          <p:cNvPr id="6" name="Content Placeholder 5">
            <a:extLst>
              <a:ext uri="{FF2B5EF4-FFF2-40B4-BE49-F238E27FC236}">
                <a16:creationId xmlns:a16="http://schemas.microsoft.com/office/drawing/2014/main" id="{8F5CFAFB-7142-F6B3-D26A-89416971C859}"/>
              </a:ext>
            </a:extLst>
          </p:cNvPr>
          <p:cNvPicPr>
            <a:picLocks noGrp="1" noChangeAspect="1"/>
          </p:cNvPicPr>
          <p:nvPr>
            <p:ph idx="1"/>
          </p:nvPr>
        </p:nvPicPr>
        <p:blipFill>
          <a:blip r:embed="rId2"/>
          <a:stretch>
            <a:fillRect/>
          </a:stretch>
        </p:blipFill>
        <p:spPr>
          <a:xfrm>
            <a:off x="1141413" y="2823778"/>
            <a:ext cx="9906000" cy="2393132"/>
          </a:xfrm>
        </p:spPr>
      </p:pic>
      <p:pic>
        <p:nvPicPr>
          <p:cNvPr id="9" name="Picture 8">
            <a:extLst>
              <a:ext uri="{FF2B5EF4-FFF2-40B4-BE49-F238E27FC236}">
                <a16:creationId xmlns:a16="http://schemas.microsoft.com/office/drawing/2014/main" id="{EB04A50A-A0CF-3DB0-DD4D-C5E3228A6489}"/>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2930659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CEFB-056B-0843-2770-B66B5ACDB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A47DE-040E-B8E3-0552-40E1183880E7}"/>
              </a:ext>
            </a:extLst>
          </p:cNvPr>
          <p:cNvSpPr>
            <a:spLocks noGrp="1"/>
          </p:cNvSpPr>
          <p:nvPr>
            <p:ph type="title"/>
          </p:nvPr>
        </p:nvSpPr>
        <p:spPr/>
        <p:txBody>
          <a:bodyPr>
            <a:normAutofit/>
          </a:bodyPr>
          <a:lstStyle/>
          <a:p>
            <a:r>
              <a:rPr lang="en-IN" sz="2400" dirty="0">
                <a:latin typeface="Times New Roman" panose="02020603050405020304" pitchFamily="18" charset="0"/>
                <a:cs typeface="Times New Roman" panose="02020603050405020304" pitchFamily="18" charset="0"/>
              </a:rPr>
              <a:t>drop database window;</a:t>
            </a:r>
          </a:p>
        </p:txBody>
      </p:sp>
      <p:pic>
        <p:nvPicPr>
          <p:cNvPr id="7" name="Content Placeholder 6">
            <a:extLst>
              <a:ext uri="{FF2B5EF4-FFF2-40B4-BE49-F238E27FC236}">
                <a16:creationId xmlns:a16="http://schemas.microsoft.com/office/drawing/2014/main" id="{E984E00C-DEAD-37E9-32BA-1A201FF028C8}"/>
              </a:ext>
            </a:extLst>
          </p:cNvPr>
          <p:cNvPicPr>
            <a:picLocks noGrp="1" noChangeAspect="1"/>
          </p:cNvPicPr>
          <p:nvPr>
            <p:ph idx="1"/>
          </p:nvPr>
        </p:nvPicPr>
        <p:blipFill>
          <a:blip r:embed="rId2"/>
          <a:stretch>
            <a:fillRect/>
          </a:stretch>
        </p:blipFill>
        <p:spPr>
          <a:xfrm>
            <a:off x="867093" y="2904316"/>
            <a:ext cx="9906000" cy="139095"/>
          </a:xfrm>
        </p:spPr>
      </p:pic>
      <p:pic>
        <p:nvPicPr>
          <p:cNvPr id="8" name="Picture 7">
            <a:extLst>
              <a:ext uri="{FF2B5EF4-FFF2-40B4-BE49-F238E27FC236}">
                <a16:creationId xmlns:a16="http://schemas.microsoft.com/office/drawing/2014/main" id="{6C917484-EF17-FB8A-4C05-29A85A3B7BC1}"/>
              </a:ext>
            </a:extLst>
          </p:cNvPr>
          <p:cNvPicPr>
            <a:picLocks noChangeAspect="1"/>
          </p:cNvPicPr>
          <p:nvPr/>
        </p:nvPicPr>
        <p:blipFill>
          <a:blip r:embed="rId3"/>
          <a:stretch>
            <a:fillRect/>
          </a:stretch>
        </p:blipFill>
        <p:spPr>
          <a:xfrm>
            <a:off x="948373" y="2214988"/>
            <a:ext cx="866667" cy="285714"/>
          </a:xfrm>
          <a:prstGeom prst="rect">
            <a:avLst/>
          </a:prstGeom>
        </p:spPr>
      </p:pic>
    </p:spTree>
    <p:extLst>
      <p:ext uri="{BB962C8B-B14F-4D97-AF65-F5344CB8AC3E}">
        <p14:creationId xmlns:p14="http://schemas.microsoft.com/office/powerpoint/2010/main" val="586112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F88-5C24-AFD6-9A6B-FDE408E13B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3ECBC-4EE3-7EAB-FAD2-E81F4D9E47D1}"/>
              </a:ext>
            </a:extLst>
          </p:cNvPr>
          <p:cNvSpPr>
            <a:spLocks noGrp="1"/>
          </p:cNvSpPr>
          <p:nvPr>
            <p:ph type="title"/>
          </p:nvPr>
        </p:nvSpPr>
        <p:spPr/>
        <p:txBody>
          <a:bodyPr>
            <a:normAutofit/>
          </a:bodyPr>
          <a:lstStyle/>
          <a:p>
            <a:r>
              <a:rPr lang="en-IN" sz="2400" dirty="0">
                <a:latin typeface="Times New Roman" panose="02020603050405020304" pitchFamily="18" charset="0"/>
                <a:cs typeface="Times New Roman" panose="02020603050405020304" pitchFamily="18" charset="0"/>
              </a:rPr>
              <a:t>alter table student_details modify gender varchar (15);</a:t>
            </a:r>
          </a:p>
        </p:txBody>
      </p:sp>
      <p:pic>
        <p:nvPicPr>
          <p:cNvPr id="6" name="Content Placeholder 5">
            <a:extLst>
              <a:ext uri="{FF2B5EF4-FFF2-40B4-BE49-F238E27FC236}">
                <a16:creationId xmlns:a16="http://schemas.microsoft.com/office/drawing/2014/main" id="{D1F6A25A-FB46-6043-A516-812091EFD772}"/>
              </a:ext>
            </a:extLst>
          </p:cNvPr>
          <p:cNvPicPr>
            <a:picLocks noGrp="1" noChangeAspect="1"/>
          </p:cNvPicPr>
          <p:nvPr>
            <p:ph idx="1"/>
          </p:nvPr>
        </p:nvPicPr>
        <p:blipFill>
          <a:blip r:embed="rId2"/>
          <a:stretch>
            <a:fillRect/>
          </a:stretch>
        </p:blipFill>
        <p:spPr>
          <a:xfrm>
            <a:off x="1143000" y="3134684"/>
            <a:ext cx="9906000" cy="294316"/>
          </a:xfrm>
        </p:spPr>
      </p:pic>
      <p:pic>
        <p:nvPicPr>
          <p:cNvPr id="8" name="Picture 7">
            <a:extLst>
              <a:ext uri="{FF2B5EF4-FFF2-40B4-BE49-F238E27FC236}">
                <a16:creationId xmlns:a16="http://schemas.microsoft.com/office/drawing/2014/main" id="{8B1BD80F-98AC-0E9A-B4E2-3EEC9E6CE1BA}"/>
              </a:ext>
            </a:extLst>
          </p:cNvPr>
          <p:cNvPicPr>
            <a:picLocks noChangeAspect="1"/>
          </p:cNvPicPr>
          <p:nvPr/>
        </p:nvPicPr>
        <p:blipFill>
          <a:blip r:embed="rId3"/>
          <a:stretch>
            <a:fillRect/>
          </a:stretch>
        </p:blipFill>
        <p:spPr>
          <a:xfrm>
            <a:off x="1141413" y="2473029"/>
            <a:ext cx="866667" cy="285714"/>
          </a:xfrm>
          <a:prstGeom prst="rect">
            <a:avLst/>
          </a:prstGeom>
        </p:spPr>
      </p:pic>
    </p:spTree>
    <p:extLst>
      <p:ext uri="{BB962C8B-B14F-4D97-AF65-F5344CB8AC3E}">
        <p14:creationId xmlns:p14="http://schemas.microsoft.com/office/powerpoint/2010/main" val="445446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B6FFB-48A4-1552-1DFD-8F82A17D2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1BE22C-BF01-3DCB-B7F9-503193C33F7E}"/>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CREATE TABLE STUDENT_INFO  (Student_ID INT NOT NULL AUTO_INCREMENT,Student_Name VARCHAR(20) NOT NULL,City_State VARCHAR(15) NOT NULL,Age INT NOT NULL,Result VARCHAR(15) NOT NULL,Marks INT NOT NULL,PRIMARY KEY (STUDENT_ID));</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83A1C3C8-CF82-DE65-248E-F6D4D99EBDAD}"/>
              </a:ext>
            </a:extLst>
          </p:cNvPr>
          <p:cNvPicPr>
            <a:picLocks noGrp="1" noChangeAspect="1"/>
          </p:cNvPicPr>
          <p:nvPr>
            <p:ph idx="1"/>
          </p:nvPr>
        </p:nvPicPr>
        <p:blipFill>
          <a:blip r:embed="rId2"/>
          <a:stretch>
            <a:fillRect/>
          </a:stretch>
        </p:blipFill>
        <p:spPr>
          <a:xfrm>
            <a:off x="1141411" y="3092815"/>
            <a:ext cx="9906000" cy="127858"/>
          </a:xfrm>
        </p:spPr>
      </p:pic>
      <p:pic>
        <p:nvPicPr>
          <p:cNvPr id="8" name="Picture 7">
            <a:extLst>
              <a:ext uri="{FF2B5EF4-FFF2-40B4-BE49-F238E27FC236}">
                <a16:creationId xmlns:a16="http://schemas.microsoft.com/office/drawing/2014/main" id="{E7F15760-0871-AE40-5EFF-273C336B7E77}"/>
              </a:ext>
            </a:extLst>
          </p:cNvPr>
          <p:cNvPicPr>
            <a:picLocks noChangeAspect="1"/>
          </p:cNvPicPr>
          <p:nvPr/>
        </p:nvPicPr>
        <p:blipFill>
          <a:blip r:embed="rId3"/>
          <a:stretch>
            <a:fillRect/>
          </a:stretch>
        </p:blipFill>
        <p:spPr>
          <a:xfrm>
            <a:off x="1141411" y="2309237"/>
            <a:ext cx="866667" cy="285714"/>
          </a:xfrm>
          <a:prstGeom prst="rect">
            <a:avLst/>
          </a:prstGeom>
        </p:spPr>
      </p:pic>
    </p:spTree>
    <p:extLst>
      <p:ext uri="{BB962C8B-B14F-4D97-AF65-F5344CB8AC3E}">
        <p14:creationId xmlns:p14="http://schemas.microsoft.com/office/powerpoint/2010/main" val="2106871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B3352-1C95-E314-B09C-237FCB848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ED00E-CEFA-3783-7913-4ABB0D084931}"/>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show tables;</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A3D0136E-5FB6-5A7D-0EBB-0B3F31FBEA71}"/>
              </a:ext>
            </a:extLst>
          </p:cNvPr>
          <p:cNvPicPr>
            <a:picLocks noGrp="1" noChangeAspect="1"/>
          </p:cNvPicPr>
          <p:nvPr>
            <p:ph idx="1"/>
          </p:nvPr>
        </p:nvPicPr>
        <p:blipFill>
          <a:blip r:embed="rId2"/>
          <a:stretch>
            <a:fillRect/>
          </a:stretch>
        </p:blipFill>
        <p:spPr>
          <a:xfrm>
            <a:off x="1029653" y="2561717"/>
            <a:ext cx="9906000" cy="580454"/>
          </a:xfrm>
        </p:spPr>
      </p:pic>
      <p:pic>
        <p:nvPicPr>
          <p:cNvPr id="8" name="Picture 7">
            <a:extLst>
              <a:ext uri="{FF2B5EF4-FFF2-40B4-BE49-F238E27FC236}">
                <a16:creationId xmlns:a16="http://schemas.microsoft.com/office/drawing/2014/main" id="{9F9AA8F4-2976-DE25-51D5-0D59046302B0}"/>
              </a:ext>
            </a:extLst>
          </p:cNvPr>
          <p:cNvPicPr>
            <a:picLocks noChangeAspect="1"/>
          </p:cNvPicPr>
          <p:nvPr/>
        </p:nvPicPr>
        <p:blipFill>
          <a:blip r:embed="rId3"/>
          <a:stretch>
            <a:fillRect/>
          </a:stretch>
        </p:blipFill>
        <p:spPr>
          <a:xfrm>
            <a:off x="1141413" y="1954231"/>
            <a:ext cx="866667" cy="285714"/>
          </a:xfrm>
          <a:prstGeom prst="rect">
            <a:avLst/>
          </a:prstGeom>
        </p:spPr>
      </p:pic>
    </p:spTree>
    <p:extLst>
      <p:ext uri="{BB962C8B-B14F-4D97-AF65-F5344CB8AC3E}">
        <p14:creationId xmlns:p14="http://schemas.microsoft.com/office/powerpoint/2010/main" val="2667145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310FE-5AF2-9E16-7BE0-9977A4CCE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18866-6AF6-6522-B203-5D395883E0D0}"/>
              </a:ext>
            </a:extLst>
          </p:cNvPr>
          <p:cNvSpPr>
            <a:spLocks noGrp="1"/>
          </p:cNvSpPr>
          <p:nvPr>
            <p:ph type="title"/>
          </p:nvPr>
        </p:nvSpPr>
        <p:spPr/>
        <p:txBody>
          <a:bodyPr>
            <a:normAutofit fontScale="90000"/>
          </a:bodyPr>
          <a:lstStyle/>
          <a:p>
            <a:r>
              <a:rPr lang="en-US" sz="2000" dirty="0">
                <a:latin typeface="Times New Roman" panose="02020603050405020304" pitchFamily="18" charset="0"/>
                <a:cs typeface="Times New Roman" panose="02020603050405020304" pitchFamily="18" charset="0"/>
              </a:rPr>
              <a:t>insert into sal_info values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(121,	1,	'2022-06-10',	10000),</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(156,	2,	'2022-06-12',	18000),</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(134,	3,	'2022-06-15',	12000),</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(167,	4,	'2022-06-20',	16000),</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(178,	5,	'2022-06-23',	12000);</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0B45F76-3594-30E5-1DD6-1A8EE55C54E1}"/>
              </a:ext>
            </a:extLst>
          </p:cNvPr>
          <p:cNvPicPr>
            <a:picLocks noGrp="1" noChangeAspect="1"/>
          </p:cNvPicPr>
          <p:nvPr>
            <p:ph idx="1"/>
          </p:nvPr>
        </p:nvPicPr>
        <p:blipFill>
          <a:blip r:embed="rId2"/>
          <a:stretch>
            <a:fillRect/>
          </a:stretch>
        </p:blipFill>
        <p:spPr>
          <a:xfrm>
            <a:off x="1141411" y="3076891"/>
            <a:ext cx="9906000" cy="200346"/>
          </a:xfrm>
        </p:spPr>
      </p:pic>
      <p:pic>
        <p:nvPicPr>
          <p:cNvPr id="8" name="Picture 7">
            <a:extLst>
              <a:ext uri="{FF2B5EF4-FFF2-40B4-BE49-F238E27FC236}">
                <a16:creationId xmlns:a16="http://schemas.microsoft.com/office/drawing/2014/main" id="{77C42847-9781-19B4-CBA8-4B7118290DAA}"/>
              </a:ext>
            </a:extLst>
          </p:cNvPr>
          <p:cNvPicPr>
            <a:picLocks noChangeAspect="1"/>
          </p:cNvPicPr>
          <p:nvPr/>
        </p:nvPicPr>
        <p:blipFill>
          <a:blip r:embed="rId3"/>
          <a:stretch>
            <a:fillRect/>
          </a:stretch>
        </p:blipFill>
        <p:spPr>
          <a:xfrm>
            <a:off x="1141411" y="2444132"/>
            <a:ext cx="866667" cy="285714"/>
          </a:xfrm>
          <a:prstGeom prst="rect">
            <a:avLst/>
          </a:prstGeom>
        </p:spPr>
      </p:pic>
    </p:spTree>
    <p:extLst>
      <p:ext uri="{BB962C8B-B14F-4D97-AF65-F5344CB8AC3E}">
        <p14:creationId xmlns:p14="http://schemas.microsoft.com/office/powerpoint/2010/main" val="372565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CF5AF-2EA9-D87B-C862-008DDA3D27C3}"/>
              </a:ext>
            </a:extLst>
          </p:cNvPr>
          <p:cNvPicPr>
            <a:picLocks noChangeAspect="1"/>
          </p:cNvPicPr>
          <p:nvPr/>
        </p:nvPicPr>
        <p:blipFill>
          <a:blip r:embed="rId2"/>
          <a:stretch>
            <a:fillRect/>
          </a:stretch>
        </p:blipFill>
        <p:spPr>
          <a:xfrm>
            <a:off x="1432561" y="1117600"/>
            <a:ext cx="8859520" cy="4897120"/>
          </a:xfrm>
          <a:prstGeom prst="rect">
            <a:avLst/>
          </a:prstGeom>
        </p:spPr>
      </p:pic>
    </p:spTree>
    <p:extLst>
      <p:ext uri="{BB962C8B-B14F-4D97-AF65-F5344CB8AC3E}">
        <p14:creationId xmlns:p14="http://schemas.microsoft.com/office/powerpoint/2010/main" val="3349224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4F81-9DAA-AC49-1C80-41618F995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55251-D178-DF7B-12DF-F8FD2B27EB51}"/>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drop table student_det;</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F1F39EB-9F76-617A-7EF7-C01E922D4138}"/>
              </a:ext>
            </a:extLst>
          </p:cNvPr>
          <p:cNvPicPr>
            <a:picLocks noGrp="1" noChangeAspect="1"/>
          </p:cNvPicPr>
          <p:nvPr>
            <p:ph idx="1"/>
          </p:nvPr>
        </p:nvPicPr>
        <p:blipFill>
          <a:blip r:embed="rId2"/>
          <a:stretch>
            <a:fillRect/>
          </a:stretch>
        </p:blipFill>
        <p:spPr>
          <a:xfrm>
            <a:off x="1307735" y="2487784"/>
            <a:ext cx="9390476" cy="200000"/>
          </a:xfrm>
        </p:spPr>
      </p:pic>
      <p:pic>
        <p:nvPicPr>
          <p:cNvPr id="9" name="Picture 8">
            <a:extLst>
              <a:ext uri="{FF2B5EF4-FFF2-40B4-BE49-F238E27FC236}">
                <a16:creationId xmlns:a16="http://schemas.microsoft.com/office/drawing/2014/main" id="{6F1F21EA-F4DE-2B44-72E8-F4D190B9A294}"/>
              </a:ext>
            </a:extLst>
          </p:cNvPr>
          <p:cNvPicPr>
            <a:picLocks noChangeAspect="1"/>
          </p:cNvPicPr>
          <p:nvPr/>
        </p:nvPicPr>
        <p:blipFill>
          <a:blip r:embed="rId3"/>
          <a:stretch>
            <a:fillRect/>
          </a:stretch>
        </p:blipFill>
        <p:spPr>
          <a:xfrm>
            <a:off x="1141413" y="1992434"/>
            <a:ext cx="866667" cy="200001"/>
          </a:xfrm>
          <a:prstGeom prst="rect">
            <a:avLst/>
          </a:prstGeom>
        </p:spPr>
      </p:pic>
    </p:spTree>
    <p:extLst>
      <p:ext uri="{BB962C8B-B14F-4D97-AF65-F5344CB8AC3E}">
        <p14:creationId xmlns:p14="http://schemas.microsoft.com/office/powerpoint/2010/main" val="634796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7225F-56E2-0C61-F98E-F151A4CD9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292EB-7470-4C56-C933-224D42B45362}"/>
              </a:ext>
            </a:extLst>
          </p:cNvPr>
          <p:cNvSpPr>
            <a:spLocks noGrp="1"/>
          </p:cNvSpPr>
          <p:nvPr>
            <p:ph type="title"/>
          </p:nvPr>
        </p:nvSpPr>
        <p:spPr/>
        <p:txBody>
          <a:bodyPr>
            <a:normAutofit/>
          </a:bodyPr>
          <a:lstStyle/>
          <a:p>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alter table student10_det auto_increment=101;</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781CFB3-D371-9BBB-67B9-5BC471A693EA}"/>
              </a:ext>
            </a:extLst>
          </p:cNvPr>
          <p:cNvPicPr>
            <a:picLocks noGrp="1" noChangeAspect="1"/>
          </p:cNvPicPr>
          <p:nvPr>
            <p:ph idx="1"/>
          </p:nvPr>
        </p:nvPicPr>
        <p:blipFill>
          <a:blip r:embed="rId2"/>
          <a:stretch>
            <a:fillRect/>
          </a:stretch>
        </p:blipFill>
        <p:spPr>
          <a:xfrm>
            <a:off x="897573" y="3233495"/>
            <a:ext cx="9906000" cy="163886"/>
          </a:xfrm>
        </p:spPr>
      </p:pic>
      <p:pic>
        <p:nvPicPr>
          <p:cNvPr id="8" name="Picture 7">
            <a:extLst>
              <a:ext uri="{FF2B5EF4-FFF2-40B4-BE49-F238E27FC236}">
                <a16:creationId xmlns:a16="http://schemas.microsoft.com/office/drawing/2014/main" id="{09C28BB5-8D80-AF6F-903C-FA9B0ABCD7D4}"/>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784297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4477D-5378-3EBB-3CFE-466959E6DF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2A087-16E1-B4A4-56A9-F1FCFC16DEB3}"/>
              </a:ext>
            </a:extLst>
          </p:cNvPr>
          <p:cNvSpPr>
            <a:spLocks noGrp="1"/>
          </p:cNvSpPr>
          <p:nvPr>
            <p:ph type="title"/>
          </p:nvPr>
        </p:nvSpPr>
        <p:spPr/>
        <p:txBody>
          <a:bodyPr>
            <a:normAutofit/>
          </a:bodyPr>
          <a:lstStyle/>
          <a:p>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alter table student_details modify gender varchar (15);</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C8087F9-E6E4-2E76-12E0-83D126A0BE25}"/>
              </a:ext>
            </a:extLst>
          </p:cNvPr>
          <p:cNvPicPr>
            <a:picLocks noGrp="1" noChangeAspect="1"/>
          </p:cNvPicPr>
          <p:nvPr>
            <p:ph idx="1"/>
          </p:nvPr>
        </p:nvPicPr>
        <p:blipFill>
          <a:blip r:embed="rId2"/>
          <a:stretch>
            <a:fillRect/>
          </a:stretch>
        </p:blipFill>
        <p:spPr>
          <a:xfrm>
            <a:off x="1034733" y="3130580"/>
            <a:ext cx="9906000" cy="164087"/>
          </a:xfrm>
        </p:spPr>
      </p:pic>
      <p:pic>
        <p:nvPicPr>
          <p:cNvPr id="8" name="Picture 7">
            <a:extLst>
              <a:ext uri="{FF2B5EF4-FFF2-40B4-BE49-F238E27FC236}">
                <a16:creationId xmlns:a16="http://schemas.microsoft.com/office/drawing/2014/main" id="{0155D893-7E5D-3758-7A1B-DEBF6A9F9B6D}"/>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465751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B15DD-2740-665C-24E9-DAC1ACB5DE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BC4D98-6DFA-3978-0406-BB5B9B8E85BB}"/>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alter table student10_det DROP city_state;</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8D041B16-4957-E225-86D9-A3F0CADD6AF1}"/>
              </a:ext>
            </a:extLst>
          </p:cNvPr>
          <p:cNvPicPr>
            <a:picLocks noGrp="1" noChangeAspect="1"/>
          </p:cNvPicPr>
          <p:nvPr>
            <p:ph idx="1"/>
          </p:nvPr>
        </p:nvPicPr>
        <p:blipFill>
          <a:blip r:embed="rId2"/>
          <a:stretch>
            <a:fillRect/>
          </a:stretch>
        </p:blipFill>
        <p:spPr>
          <a:xfrm>
            <a:off x="1034881" y="2979979"/>
            <a:ext cx="9906000" cy="145397"/>
          </a:xfrm>
        </p:spPr>
      </p:pic>
      <p:pic>
        <p:nvPicPr>
          <p:cNvPr id="8" name="Picture 7">
            <a:extLst>
              <a:ext uri="{FF2B5EF4-FFF2-40B4-BE49-F238E27FC236}">
                <a16:creationId xmlns:a16="http://schemas.microsoft.com/office/drawing/2014/main" id="{70568F32-94C9-9137-1390-CCC6FB17D02A}"/>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7379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5313D-2360-FCA1-DAE0-F37849135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B5CBC-5C13-84A9-0FFF-3B2EB03D22CD}"/>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alter table student10_det rename to student_details;</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B9C2FDB-58DA-C21F-0604-051741650914}"/>
              </a:ext>
            </a:extLst>
          </p:cNvPr>
          <p:cNvPicPr>
            <a:picLocks noGrp="1" noChangeAspect="1"/>
          </p:cNvPicPr>
          <p:nvPr>
            <p:ph idx="1"/>
          </p:nvPr>
        </p:nvPicPr>
        <p:blipFill>
          <a:blip r:embed="rId2"/>
          <a:stretch>
            <a:fillRect/>
          </a:stretch>
        </p:blipFill>
        <p:spPr>
          <a:xfrm>
            <a:off x="919471" y="2678111"/>
            <a:ext cx="9906000" cy="180962"/>
          </a:xfrm>
        </p:spPr>
      </p:pic>
      <p:pic>
        <p:nvPicPr>
          <p:cNvPr id="9" name="Picture 8">
            <a:extLst>
              <a:ext uri="{FF2B5EF4-FFF2-40B4-BE49-F238E27FC236}">
                <a16:creationId xmlns:a16="http://schemas.microsoft.com/office/drawing/2014/main" id="{DBFB986B-5694-58DB-ECD0-CE9368E5B276}"/>
              </a:ext>
            </a:extLst>
          </p:cNvPr>
          <p:cNvPicPr>
            <a:picLocks noChangeAspect="1"/>
          </p:cNvPicPr>
          <p:nvPr/>
        </p:nvPicPr>
        <p:blipFill>
          <a:blip r:embed="rId3"/>
          <a:stretch>
            <a:fillRect/>
          </a:stretch>
        </p:blipFill>
        <p:spPr>
          <a:xfrm>
            <a:off x="1141413" y="2097088"/>
            <a:ext cx="866667" cy="285714"/>
          </a:xfrm>
          <a:prstGeom prst="rect">
            <a:avLst/>
          </a:prstGeom>
        </p:spPr>
      </p:pic>
    </p:spTree>
    <p:extLst>
      <p:ext uri="{BB962C8B-B14F-4D97-AF65-F5344CB8AC3E}">
        <p14:creationId xmlns:p14="http://schemas.microsoft.com/office/powerpoint/2010/main" val="4170596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5D704-2155-A3CF-FF12-86E7545A3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2AAD3-4099-2468-F859-7704CC01C932}"/>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update student_info set age = 18 where student_id =26;</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61C8B23A-995D-D055-632F-032AF723EA73}"/>
              </a:ext>
            </a:extLst>
          </p:cNvPr>
          <p:cNvPicPr>
            <a:picLocks noGrp="1" noChangeAspect="1"/>
          </p:cNvPicPr>
          <p:nvPr>
            <p:ph idx="1"/>
          </p:nvPr>
        </p:nvPicPr>
        <p:blipFill>
          <a:blip r:embed="rId2"/>
          <a:stretch>
            <a:fillRect/>
          </a:stretch>
        </p:blipFill>
        <p:spPr>
          <a:xfrm>
            <a:off x="1141413" y="2749395"/>
            <a:ext cx="9906000" cy="127171"/>
          </a:xfrm>
        </p:spPr>
      </p:pic>
      <p:pic>
        <p:nvPicPr>
          <p:cNvPr id="8" name="Picture 7">
            <a:extLst>
              <a:ext uri="{FF2B5EF4-FFF2-40B4-BE49-F238E27FC236}">
                <a16:creationId xmlns:a16="http://schemas.microsoft.com/office/drawing/2014/main" id="{510861C2-DF42-B604-1DCB-E36DBFE8E911}"/>
              </a:ext>
            </a:extLst>
          </p:cNvPr>
          <p:cNvPicPr>
            <a:picLocks noChangeAspect="1"/>
          </p:cNvPicPr>
          <p:nvPr/>
        </p:nvPicPr>
        <p:blipFill>
          <a:blip r:embed="rId3"/>
          <a:stretch>
            <a:fillRect/>
          </a:stretch>
        </p:blipFill>
        <p:spPr>
          <a:xfrm>
            <a:off x="1141413" y="1994670"/>
            <a:ext cx="866667" cy="285714"/>
          </a:xfrm>
          <a:prstGeom prst="rect">
            <a:avLst/>
          </a:prstGeom>
        </p:spPr>
      </p:pic>
    </p:spTree>
    <p:extLst>
      <p:ext uri="{BB962C8B-B14F-4D97-AF65-F5344CB8AC3E}">
        <p14:creationId xmlns:p14="http://schemas.microsoft.com/office/powerpoint/2010/main" val="843021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E6B9A-1928-3CD4-3D0E-300650C2F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D1098-B696-F443-9A86-DEBDFFBD4817}"/>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delete from student_info where student_id=20;</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7E3FACBD-3EA6-2A6E-732A-C27ADB2F3688}"/>
              </a:ext>
            </a:extLst>
          </p:cNvPr>
          <p:cNvPicPr>
            <a:picLocks noGrp="1" noChangeAspect="1"/>
          </p:cNvPicPr>
          <p:nvPr>
            <p:ph idx="1"/>
          </p:nvPr>
        </p:nvPicPr>
        <p:blipFill>
          <a:blip r:embed="rId2"/>
          <a:stretch>
            <a:fillRect/>
          </a:stretch>
        </p:blipFill>
        <p:spPr>
          <a:xfrm>
            <a:off x="2408921" y="2097088"/>
            <a:ext cx="5009524" cy="3209524"/>
          </a:xfrm>
        </p:spPr>
      </p:pic>
      <p:pic>
        <p:nvPicPr>
          <p:cNvPr id="8" name="Picture 7">
            <a:extLst>
              <a:ext uri="{FF2B5EF4-FFF2-40B4-BE49-F238E27FC236}">
                <a16:creationId xmlns:a16="http://schemas.microsoft.com/office/drawing/2014/main" id="{C4F2B2EF-C2EB-E703-24BF-7E307F6EBD19}"/>
              </a:ext>
            </a:extLst>
          </p:cNvPr>
          <p:cNvPicPr>
            <a:picLocks noChangeAspect="1"/>
          </p:cNvPicPr>
          <p:nvPr/>
        </p:nvPicPr>
        <p:blipFill>
          <a:blip r:embed="rId3"/>
          <a:stretch>
            <a:fillRect/>
          </a:stretch>
        </p:blipFill>
        <p:spPr>
          <a:xfrm>
            <a:off x="1293813" y="1676879"/>
            <a:ext cx="866667" cy="285714"/>
          </a:xfrm>
          <a:prstGeom prst="rect">
            <a:avLst/>
          </a:prstGeom>
        </p:spPr>
      </p:pic>
    </p:spTree>
    <p:extLst>
      <p:ext uri="{BB962C8B-B14F-4D97-AF65-F5344CB8AC3E}">
        <p14:creationId xmlns:p14="http://schemas.microsoft.com/office/powerpoint/2010/main" val="2322799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DBA0-5118-B6BC-A143-1A0A2A9D3317}"/>
              </a:ext>
            </a:extLst>
          </p:cNvPr>
          <p:cNvSpPr>
            <a:spLocks noGrp="1"/>
          </p:cNvSpPr>
          <p:nvPr>
            <p:ph type="title"/>
          </p:nvPr>
        </p:nvSpPr>
        <p:spPr>
          <a:xfrm>
            <a:off x="1141413" y="618518"/>
            <a:ext cx="9905998" cy="996922"/>
          </a:xfrm>
        </p:spPr>
        <p:txBody>
          <a:bodyPr>
            <a:normAutofit/>
          </a:bodyPr>
          <a:lstStyle/>
          <a:p>
            <a:pPr algn="ctr"/>
            <a:r>
              <a:rPr lang="en-IN"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My SQL General Functions</a:t>
            </a:r>
            <a:br>
              <a:rPr lang="en-IN"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endParaRPr lang="en-IN" sz="3200" dirty="0"/>
          </a:p>
        </p:txBody>
      </p:sp>
      <p:sp>
        <p:nvSpPr>
          <p:cNvPr id="3" name="Content Placeholder 2">
            <a:extLst>
              <a:ext uri="{FF2B5EF4-FFF2-40B4-BE49-F238E27FC236}">
                <a16:creationId xmlns:a16="http://schemas.microsoft.com/office/drawing/2014/main" id="{47BDE6C3-9AB7-2460-D772-76359EA0E48A}"/>
              </a:ext>
            </a:extLst>
          </p:cNvPr>
          <p:cNvSpPr>
            <a:spLocks noGrp="1"/>
          </p:cNvSpPr>
          <p:nvPr>
            <p:ph sz="half" idx="1"/>
          </p:nvPr>
        </p:nvSpPr>
        <p:spPr>
          <a:xfrm>
            <a:off x="1141410" y="1737361"/>
            <a:ext cx="4954590" cy="4636806"/>
          </a:xfrm>
        </p:spPr>
        <p:txBody>
          <a:bodyPr>
            <a:normAutofit fontScale="47500" lnSpcReduction="20000"/>
          </a:bodyPr>
          <a:lstStyle/>
          <a:p>
            <a:r>
              <a:rPr lang="en-US" sz="4000" b="1" dirty="0">
                <a:latin typeface="Times New Roman" panose="02020603050405020304" pitchFamily="18" charset="0"/>
                <a:cs typeface="Times New Roman" panose="02020603050405020304" pitchFamily="18" charset="0"/>
              </a:rPr>
              <a:t> Where                                                     </a:t>
            </a:r>
          </a:p>
          <a:p>
            <a:r>
              <a:rPr lang="en-US" sz="4000" b="1" dirty="0">
                <a:solidFill>
                  <a:schemeClr val="tx1"/>
                </a:solidFill>
                <a:latin typeface="Times New Roman" panose="02020603050405020304" pitchFamily="18" charset="0"/>
                <a:cs typeface="Times New Roman" panose="02020603050405020304" pitchFamily="18" charset="0"/>
              </a:rPr>
              <a:t>  or                                                              </a:t>
            </a:r>
          </a:p>
          <a:p>
            <a:r>
              <a:rPr lang="en-US" sz="4000" b="1" dirty="0">
                <a:solidFill>
                  <a:schemeClr val="tx1"/>
                </a:solidFill>
                <a:latin typeface="Times New Roman" panose="02020603050405020304" pitchFamily="18" charset="0"/>
                <a:cs typeface="Times New Roman" panose="02020603050405020304" pitchFamily="18" charset="0"/>
              </a:rPr>
              <a:t>  and                                                          </a:t>
            </a:r>
          </a:p>
          <a:p>
            <a:r>
              <a:rPr lang="en-US" sz="4000" b="1" dirty="0">
                <a:solidFill>
                  <a:schemeClr val="tx1"/>
                </a:solidFill>
                <a:latin typeface="Times New Roman" panose="02020603050405020304" pitchFamily="18" charset="0"/>
                <a:cs typeface="Times New Roman" panose="02020603050405020304" pitchFamily="18" charset="0"/>
              </a:rPr>
              <a:t>  in                                                               </a:t>
            </a:r>
          </a:p>
          <a:p>
            <a:r>
              <a:rPr lang="en-US" sz="4000" b="1" dirty="0">
                <a:solidFill>
                  <a:schemeClr val="tx1"/>
                </a:solidFill>
                <a:latin typeface="Times New Roman" panose="02020603050405020304" pitchFamily="18" charset="0"/>
                <a:cs typeface="Times New Roman" panose="02020603050405020304" pitchFamily="18" charset="0"/>
              </a:rPr>
              <a:t>  Not in                                                         </a:t>
            </a:r>
          </a:p>
          <a:p>
            <a:r>
              <a:rPr lang="en-US" sz="4000" b="1" dirty="0">
                <a:solidFill>
                  <a:schemeClr val="tx1"/>
                </a:solidFill>
                <a:latin typeface="Times New Roman" panose="02020603050405020304" pitchFamily="18" charset="0"/>
                <a:cs typeface="Times New Roman" panose="02020603050405020304" pitchFamily="18" charset="0"/>
              </a:rPr>
              <a:t>  &gt;                                                                   </a:t>
            </a:r>
          </a:p>
          <a:p>
            <a:r>
              <a:rPr lang="en-US" sz="4000" b="1" dirty="0">
                <a:solidFill>
                  <a:schemeClr val="tx1"/>
                </a:solidFill>
                <a:latin typeface="Times New Roman" panose="02020603050405020304" pitchFamily="18" charset="0"/>
                <a:cs typeface="Times New Roman" panose="02020603050405020304" pitchFamily="18" charset="0"/>
              </a:rPr>
              <a:t>  &lt;</a:t>
            </a:r>
          </a:p>
          <a:p>
            <a:r>
              <a:rPr lang="en-US" sz="4000" b="1" dirty="0">
                <a:solidFill>
                  <a:schemeClr val="tx1"/>
                </a:solidFill>
                <a:latin typeface="Times New Roman" panose="02020603050405020304" pitchFamily="18" charset="0"/>
                <a:cs typeface="Times New Roman" panose="02020603050405020304" pitchFamily="18" charset="0"/>
              </a:rPr>
              <a:t>  &gt;=</a:t>
            </a:r>
          </a:p>
          <a:p>
            <a:r>
              <a:rPr lang="en-US" sz="4000" b="1" dirty="0">
                <a:solidFill>
                  <a:schemeClr val="tx1"/>
                </a:solidFill>
                <a:latin typeface="Times New Roman" panose="02020603050405020304" pitchFamily="18" charset="0"/>
                <a:cs typeface="Times New Roman" panose="02020603050405020304" pitchFamily="18" charset="0"/>
              </a:rPr>
              <a:t>  &lt;=</a:t>
            </a:r>
          </a:p>
          <a:p>
            <a:r>
              <a:rPr lang="en-US" sz="4000" b="1" dirty="0">
                <a:solidFill>
                  <a:schemeClr val="tx1"/>
                </a:solidFill>
                <a:latin typeface="Times New Roman" panose="02020603050405020304" pitchFamily="18" charset="0"/>
                <a:cs typeface="Times New Roman" panose="02020603050405020304" pitchFamily="18" charset="0"/>
              </a:rPr>
              <a:t>  &lt;&gt; (Not equal to)</a:t>
            </a:r>
          </a:p>
          <a:p>
            <a:r>
              <a:rPr lang="en-US" sz="4000" b="1" dirty="0">
                <a:solidFill>
                  <a:schemeClr val="tx1"/>
                </a:solidFill>
                <a:latin typeface="Times New Roman" panose="02020603050405020304" pitchFamily="18" charset="0"/>
                <a:cs typeface="Times New Roman" panose="02020603050405020304" pitchFamily="18" charset="0"/>
              </a:rPr>
              <a:t>  ! </a:t>
            </a:r>
            <a:endParaRPr lang="en-IN" sz="4000" b="1" dirty="0">
              <a:solidFill>
                <a:schemeClr val="tx1"/>
              </a:solidFill>
              <a:latin typeface="Times New Roman" panose="02020603050405020304" pitchFamily="18" charset="0"/>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id="{9A546A36-C209-17F6-732E-DA218963D8C9}"/>
              </a:ext>
            </a:extLst>
          </p:cNvPr>
          <p:cNvSpPr>
            <a:spLocks noGrp="1"/>
          </p:cNvSpPr>
          <p:nvPr>
            <p:ph sz="half" idx="2"/>
          </p:nvPr>
        </p:nvSpPr>
        <p:spPr>
          <a:xfrm>
            <a:off x="6172200" y="1615440"/>
            <a:ext cx="4875211" cy="4758726"/>
          </a:xfrm>
        </p:spPr>
        <p:txBody>
          <a:bodyPr>
            <a:noAutofit/>
          </a:bodyPr>
          <a:lstStyle/>
          <a:p>
            <a:r>
              <a:rPr lang="en-US" sz="14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Distinct</a:t>
            </a:r>
          </a:p>
          <a:p>
            <a:r>
              <a:rPr lang="en-US" sz="1600" b="1" dirty="0">
                <a:latin typeface="Times New Roman" panose="02020603050405020304" pitchFamily="18" charset="0"/>
                <a:cs typeface="Times New Roman" panose="02020603050405020304" pitchFamily="18" charset="0"/>
              </a:rPr>
              <a:t> Count With Distinct</a:t>
            </a:r>
          </a:p>
          <a:p>
            <a:r>
              <a:rPr lang="en-US" sz="1600" b="1" dirty="0">
                <a:latin typeface="Times New Roman" panose="02020603050405020304" pitchFamily="18" charset="0"/>
                <a:cs typeface="Times New Roman" panose="02020603050405020304" pitchFamily="18" charset="0"/>
              </a:rPr>
              <a:t> Order by Asc</a:t>
            </a:r>
          </a:p>
          <a:p>
            <a:r>
              <a:rPr lang="en-US" sz="1600" b="1" dirty="0">
                <a:latin typeface="Times New Roman" panose="02020603050405020304" pitchFamily="18" charset="0"/>
                <a:cs typeface="Times New Roman" panose="02020603050405020304" pitchFamily="18" charset="0"/>
              </a:rPr>
              <a:t> Order By Desc</a:t>
            </a:r>
          </a:p>
          <a:p>
            <a:r>
              <a:rPr lang="en-US" sz="1600" b="1" dirty="0">
                <a:latin typeface="Times New Roman" panose="02020603050405020304" pitchFamily="18" charset="0"/>
                <a:cs typeface="Times New Roman" panose="02020603050405020304" pitchFamily="18" charset="0"/>
              </a:rPr>
              <a:t> Count</a:t>
            </a:r>
          </a:p>
          <a:p>
            <a:r>
              <a:rPr lang="en-US" sz="1600" b="1" dirty="0">
                <a:latin typeface="Times New Roman" panose="02020603050405020304" pitchFamily="18" charset="0"/>
                <a:cs typeface="Times New Roman" panose="02020603050405020304" pitchFamily="18" charset="0"/>
              </a:rPr>
              <a:t> Group By</a:t>
            </a:r>
          </a:p>
          <a:p>
            <a:r>
              <a:rPr lang="en-US" sz="1600" b="1" dirty="0">
                <a:latin typeface="Times New Roman" panose="02020603050405020304" pitchFamily="18" charset="0"/>
                <a:cs typeface="Times New Roman" panose="02020603050405020304" pitchFamily="18" charset="0"/>
              </a:rPr>
              <a:t> Limit</a:t>
            </a:r>
          </a:p>
          <a:p>
            <a:r>
              <a:rPr lang="en-US" sz="1600" b="1" dirty="0">
                <a:latin typeface="Times New Roman" panose="02020603050405020304" pitchFamily="18" charset="0"/>
                <a:cs typeface="Times New Roman" panose="02020603050405020304" pitchFamily="18" charset="0"/>
              </a:rPr>
              <a:t> Desc Limit</a:t>
            </a:r>
          </a:p>
          <a:p>
            <a:r>
              <a:rPr lang="en-US" sz="1600" b="1" dirty="0">
                <a:latin typeface="Times New Roman" panose="02020603050405020304" pitchFamily="18" charset="0"/>
                <a:cs typeface="Times New Roman" panose="02020603050405020304" pitchFamily="18" charset="0"/>
              </a:rPr>
              <a:t> Like (_%)</a:t>
            </a:r>
          </a:p>
          <a:p>
            <a:r>
              <a:rPr lang="en-US" sz="1600" b="1" dirty="0">
                <a:latin typeface="Times New Roman" panose="02020603050405020304" pitchFamily="18" charset="0"/>
                <a:cs typeface="Times New Roman" panose="02020603050405020304" pitchFamily="18" charset="0"/>
              </a:rPr>
              <a:t> Not like</a:t>
            </a:r>
          </a:p>
          <a:p>
            <a:r>
              <a:rPr lang="en-US" sz="1600" b="1" dirty="0">
                <a:latin typeface="Times New Roman" panose="02020603050405020304" pitchFamily="18" charset="0"/>
                <a:cs typeface="Times New Roman" panose="02020603050405020304" pitchFamily="18" charset="0"/>
              </a:rPr>
              <a:t> Between</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742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045FA-01C4-F69B-7AB1-C7B6EA88A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7BA2DC-625C-CCDB-EFA9-402F896F12B7}"/>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    select * from student_info where marks='97’; </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57CA13E8-90DE-F567-5E63-A8A49C98A242}"/>
              </a:ext>
            </a:extLst>
          </p:cNvPr>
          <p:cNvPicPr>
            <a:picLocks noGrp="1" noChangeAspect="1"/>
          </p:cNvPicPr>
          <p:nvPr>
            <p:ph idx="1"/>
          </p:nvPr>
        </p:nvPicPr>
        <p:blipFill>
          <a:blip r:embed="rId2"/>
          <a:stretch>
            <a:fillRect/>
          </a:stretch>
        </p:blipFill>
        <p:spPr>
          <a:xfrm>
            <a:off x="2585660" y="2472946"/>
            <a:ext cx="5295238" cy="733333"/>
          </a:xfrm>
        </p:spPr>
      </p:pic>
      <p:pic>
        <p:nvPicPr>
          <p:cNvPr id="8" name="Picture 7">
            <a:extLst>
              <a:ext uri="{FF2B5EF4-FFF2-40B4-BE49-F238E27FC236}">
                <a16:creationId xmlns:a16="http://schemas.microsoft.com/office/drawing/2014/main" id="{6B1B4850-E50C-6FC3-1FB1-DC96A4BE2A2B}"/>
              </a:ext>
            </a:extLst>
          </p:cNvPr>
          <p:cNvPicPr>
            <a:picLocks noChangeAspect="1"/>
          </p:cNvPicPr>
          <p:nvPr/>
        </p:nvPicPr>
        <p:blipFill>
          <a:blip r:embed="rId3"/>
          <a:stretch>
            <a:fillRect/>
          </a:stretch>
        </p:blipFill>
        <p:spPr>
          <a:xfrm>
            <a:off x="1527493" y="1856446"/>
            <a:ext cx="866667" cy="285714"/>
          </a:xfrm>
          <a:prstGeom prst="rect">
            <a:avLst/>
          </a:prstGeom>
        </p:spPr>
      </p:pic>
    </p:spTree>
    <p:extLst>
      <p:ext uri="{BB962C8B-B14F-4D97-AF65-F5344CB8AC3E}">
        <p14:creationId xmlns:p14="http://schemas.microsoft.com/office/powerpoint/2010/main" val="1167197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39B1B-07E2-C06B-08AF-DFC2934A6F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B3FB2-515B-69F4-1092-B96A7CC479DA}"/>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city_state='chennai' or city_state='salem';</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0C64BDE-6959-887E-F785-60738500256D}"/>
              </a:ext>
            </a:extLst>
          </p:cNvPr>
          <p:cNvPicPr>
            <a:picLocks noGrp="1" noChangeAspect="1"/>
          </p:cNvPicPr>
          <p:nvPr>
            <p:ph idx="1"/>
          </p:nvPr>
        </p:nvPicPr>
        <p:blipFill>
          <a:blip r:embed="rId2"/>
          <a:stretch>
            <a:fillRect/>
          </a:stretch>
        </p:blipFill>
        <p:spPr>
          <a:xfrm>
            <a:off x="2753857" y="2189958"/>
            <a:ext cx="5047619" cy="2009524"/>
          </a:xfrm>
        </p:spPr>
      </p:pic>
      <p:pic>
        <p:nvPicPr>
          <p:cNvPr id="8" name="Picture 7">
            <a:extLst>
              <a:ext uri="{FF2B5EF4-FFF2-40B4-BE49-F238E27FC236}">
                <a16:creationId xmlns:a16="http://schemas.microsoft.com/office/drawing/2014/main" id="{8003F4F6-C180-0A60-863F-8755FF4218BC}"/>
              </a:ext>
            </a:extLst>
          </p:cNvPr>
          <p:cNvPicPr>
            <a:picLocks noChangeAspect="1"/>
          </p:cNvPicPr>
          <p:nvPr/>
        </p:nvPicPr>
        <p:blipFill>
          <a:blip r:embed="rId3"/>
          <a:stretch>
            <a:fillRect/>
          </a:stretch>
        </p:blipFill>
        <p:spPr>
          <a:xfrm>
            <a:off x="1141413" y="1935104"/>
            <a:ext cx="866667" cy="285714"/>
          </a:xfrm>
          <a:prstGeom prst="rect">
            <a:avLst/>
          </a:prstGeom>
        </p:spPr>
      </p:pic>
    </p:spTree>
    <p:extLst>
      <p:ext uri="{BB962C8B-B14F-4D97-AF65-F5344CB8AC3E}">
        <p14:creationId xmlns:p14="http://schemas.microsoft.com/office/powerpoint/2010/main" val="399121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22C40-5A57-D360-96E2-803A5F82B62A}"/>
              </a:ext>
            </a:extLst>
          </p:cNvPr>
          <p:cNvSpPr>
            <a:spLocks noGrp="1"/>
          </p:cNvSpPr>
          <p:nvPr>
            <p:ph type="title"/>
          </p:nvPr>
        </p:nvSpPr>
        <p:spPr>
          <a:xfrm>
            <a:off x="952499" y="876300"/>
            <a:ext cx="10094911" cy="1220788"/>
          </a:xfrm>
        </p:spPr>
        <p:txBody>
          <a:bodyPr/>
          <a:lstStyle/>
          <a:p>
            <a:r>
              <a:rPr lang="en-US" dirty="0"/>
              <a:t>MYSQL SERVERS</a:t>
            </a:r>
            <a:endParaRPr lang="en-IN" dirty="0"/>
          </a:p>
        </p:txBody>
      </p:sp>
      <p:pic>
        <p:nvPicPr>
          <p:cNvPr id="4" name="Picture 3">
            <a:extLst>
              <a:ext uri="{FF2B5EF4-FFF2-40B4-BE49-F238E27FC236}">
                <a16:creationId xmlns:a16="http://schemas.microsoft.com/office/drawing/2014/main" id="{9D7C1944-456D-A56B-548A-40FCC6513873}"/>
              </a:ext>
            </a:extLst>
          </p:cNvPr>
          <p:cNvPicPr>
            <a:picLocks noChangeAspect="1"/>
          </p:cNvPicPr>
          <p:nvPr/>
        </p:nvPicPr>
        <p:blipFill>
          <a:blip r:embed="rId2"/>
          <a:stretch>
            <a:fillRect/>
          </a:stretch>
        </p:blipFill>
        <p:spPr>
          <a:xfrm>
            <a:off x="1733550" y="1933575"/>
            <a:ext cx="8753475" cy="4457700"/>
          </a:xfrm>
          <a:prstGeom prst="rect">
            <a:avLst/>
          </a:prstGeom>
        </p:spPr>
      </p:pic>
    </p:spTree>
    <p:extLst>
      <p:ext uri="{BB962C8B-B14F-4D97-AF65-F5344CB8AC3E}">
        <p14:creationId xmlns:p14="http://schemas.microsoft.com/office/powerpoint/2010/main" val="71182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11C98-1A3E-D447-9432-F62F0042D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E1025F-EAA7-A81F-0922-5558A6B3515A}"/>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city_state='chennai' and result='good'; </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0389A9DC-3C3A-0523-E8FF-DA3A53B06F55}"/>
              </a:ext>
            </a:extLst>
          </p:cNvPr>
          <p:cNvPicPr>
            <a:picLocks noGrp="1" noChangeAspect="1"/>
          </p:cNvPicPr>
          <p:nvPr>
            <p:ph idx="1"/>
          </p:nvPr>
        </p:nvPicPr>
        <p:blipFill>
          <a:blip r:embed="rId2"/>
          <a:stretch>
            <a:fillRect/>
          </a:stretch>
        </p:blipFill>
        <p:spPr>
          <a:xfrm>
            <a:off x="3247945" y="2553493"/>
            <a:ext cx="4876190" cy="714286"/>
          </a:xfrm>
        </p:spPr>
      </p:pic>
      <p:pic>
        <p:nvPicPr>
          <p:cNvPr id="8" name="Picture 7">
            <a:extLst>
              <a:ext uri="{FF2B5EF4-FFF2-40B4-BE49-F238E27FC236}">
                <a16:creationId xmlns:a16="http://schemas.microsoft.com/office/drawing/2014/main" id="{603FE1B9-9F8C-CEF0-551E-A0D626008E35}"/>
              </a:ext>
            </a:extLst>
          </p:cNvPr>
          <p:cNvPicPr>
            <a:picLocks noChangeAspect="1"/>
          </p:cNvPicPr>
          <p:nvPr/>
        </p:nvPicPr>
        <p:blipFill>
          <a:blip r:embed="rId3"/>
          <a:stretch>
            <a:fillRect/>
          </a:stretch>
        </p:blipFill>
        <p:spPr>
          <a:xfrm>
            <a:off x="1232853" y="2097088"/>
            <a:ext cx="866667" cy="320992"/>
          </a:xfrm>
          <a:prstGeom prst="rect">
            <a:avLst/>
          </a:prstGeom>
        </p:spPr>
      </p:pic>
    </p:spTree>
    <p:extLst>
      <p:ext uri="{BB962C8B-B14F-4D97-AF65-F5344CB8AC3E}">
        <p14:creationId xmlns:p14="http://schemas.microsoft.com/office/powerpoint/2010/main" val="3124024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87D3F-D1FB-08DA-3757-B66328CBB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091B8-48F8-0F72-A050-CF1CABC91C37}"/>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age in ('17','18','21');</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7A3A02D2-DF65-7FED-3D16-DD0FE3ACCA5A}"/>
              </a:ext>
            </a:extLst>
          </p:cNvPr>
          <p:cNvPicPr>
            <a:picLocks noGrp="1" noChangeAspect="1"/>
          </p:cNvPicPr>
          <p:nvPr>
            <p:ph idx="1"/>
          </p:nvPr>
        </p:nvPicPr>
        <p:blipFill>
          <a:blip r:embed="rId2"/>
          <a:stretch>
            <a:fillRect/>
          </a:stretch>
        </p:blipFill>
        <p:spPr>
          <a:xfrm>
            <a:off x="2842634" y="2483470"/>
            <a:ext cx="5047619" cy="2647619"/>
          </a:xfrm>
        </p:spPr>
      </p:pic>
      <p:pic>
        <p:nvPicPr>
          <p:cNvPr id="8" name="Picture 7">
            <a:extLst>
              <a:ext uri="{FF2B5EF4-FFF2-40B4-BE49-F238E27FC236}">
                <a16:creationId xmlns:a16="http://schemas.microsoft.com/office/drawing/2014/main" id="{79CEBD99-6CB3-62F2-D0D4-879DA1A9E1BA}"/>
              </a:ext>
            </a:extLst>
          </p:cNvPr>
          <p:cNvPicPr>
            <a:picLocks noChangeAspect="1"/>
          </p:cNvPicPr>
          <p:nvPr/>
        </p:nvPicPr>
        <p:blipFill>
          <a:blip r:embed="rId3"/>
          <a:stretch>
            <a:fillRect/>
          </a:stretch>
        </p:blipFill>
        <p:spPr>
          <a:xfrm>
            <a:off x="1141413" y="2004565"/>
            <a:ext cx="866667" cy="285714"/>
          </a:xfrm>
          <a:prstGeom prst="rect">
            <a:avLst/>
          </a:prstGeom>
        </p:spPr>
      </p:pic>
    </p:spTree>
    <p:extLst>
      <p:ext uri="{BB962C8B-B14F-4D97-AF65-F5344CB8AC3E}">
        <p14:creationId xmlns:p14="http://schemas.microsoft.com/office/powerpoint/2010/main" val="2976912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AA15C-3EAB-C9C5-7D4F-001C7C65C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CAB31-4067-E83F-1FDB-1C376F52C0E9}"/>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result not in ( 'Average');</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67329BFC-E676-6E32-4811-14B94384A706}"/>
              </a:ext>
            </a:extLst>
          </p:cNvPr>
          <p:cNvPicPr>
            <a:picLocks noGrp="1" noChangeAspect="1"/>
          </p:cNvPicPr>
          <p:nvPr>
            <p:ph idx="1"/>
          </p:nvPr>
        </p:nvPicPr>
        <p:blipFill>
          <a:blip r:embed="rId2"/>
          <a:stretch>
            <a:fillRect/>
          </a:stretch>
        </p:blipFill>
        <p:spPr>
          <a:xfrm>
            <a:off x="3532508" y="2534629"/>
            <a:ext cx="5123809" cy="2971429"/>
          </a:xfrm>
        </p:spPr>
      </p:pic>
      <p:pic>
        <p:nvPicPr>
          <p:cNvPr id="8" name="Picture 7">
            <a:extLst>
              <a:ext uri="{FF2B5EF4-FFF2-40B4-BE49-F238E27FC236}">
                <a16:creationId xmlns:a16="http://schemas.microsoft.com/office/drawing/2014/main" id="{4E62CF1B-D78E-1D53-2A4D-3DD6D45BFAFA}"/>
              </a:ext>
            </a:extLst>
          </p:cNvPr>
          <p:cNvPicPr>
            <a:picLocks noChangeAspect="1"/>
          </p:cNvPicPr>
          <p:nvPr/>
        </p:nvPicPr>
        <p:blipFill>
          <a:blip r:embed="rId3"/>
          <a:stretch>
            <a:fillRect/>
          </a:stretch>
        </p:blipFill>
        <p:spPr>
          <a:xfrm>
            <a:off x="1324293" y="1954231"/>
            <a:ext cx="866667" cy="285714"/>
          </a:xfrm>
          <a:prstGeom prst="rect">
            <a:avLst/>
          </a:prstGeom>
        </p:spPr>
      </p:pic>
    </p:spTree>
    <p:extLst>
      <p:ext uri="{BB962C8B-B14F-4D97-AF65-F5344CB8AC3E}">
        <p14:creationId xmlns:p14="http://schemas.microsoft.com/office/powerpoint/2010/main" val="1791309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E0639-842A-77BB-7BAD-E1AD2969B6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4F435-369F-CBB6-4054-1B7DA91266E0}"/>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age &gt;22;</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4BE7C31-1009-9058-DB87-CE062B95C015}"/>
              </a:ext>
            </a:extLst>
          </p:cNvPr>
          <p:cNvPicPr>
            <a:picLocks noGrp="1" noChangeAspect="1"/>
          </p:cNvPicPr>
          <p:nvPr>
            <p:ph idx="1"/>
          </p:nvPr>
        </p:nvPicPr>
        <p:blipFill>
          <a:blip r:embed="rId2"/>
          <a:stretch>
            <a:fillRect/>
          </a:stretch>
        </p:blipFill>
        <p:spPr>
          <a:xfrm>
            <a:off x="2865390" y="2563467"/>
            <a:ext cx="5161905" cy="1990476"/>
          </a:xfrm>
        </p:spPr>
      </p:pic>
      <p:pic>
        <p:nvPicPr>
          <p:cNvPr id="8" name="Picture 7">
            <a:extLst>
              <a:ext uri="{FF2B5EF4-FFF2-40B4-BE49-F238E27FC236}">
                <a16:creationId xmlns:a16="http://schemas.microsoft.com/office/drawing/2014/main" id="{77C6CAC4-DCC6-FBE8-5913-0A70F170DD45}"/>
              </a:ext>
            </a:extLst>
          </p:cNvPr>
          <p:cNvPicPr>
            <a:picLocks noChangeAspect="1"/>
          </p:cNvPicPr>
          <p:nvPr/>
        </p:nvPicPr>
        <p:blipFill>
          <a:blip r:embed="rId3"/>
          <a:stretch>
            <a:fillRect/>
          </a:stretch>
        </p:blipFill>
        <p:spPr>
          <a:xfrm>
            <a:off x="1273493" y="1954231"/>
            <a:ext cx="866667" cy="285714"/>
          </a:xfrm>
          <a:prstGeom prst="rect">
            <a:avLst/>
          </a:prstGeom>
        </p:spPr>
      </p:pic>
    </p:spTree>
    <p:extLst>
      <p:ext uri="{BB962C8B-B14F-4D97-AF65-F5344CB8AC3E}">
        <p14:creationId xmlns:p14="http://schemas.microsoft.com/office/powerpoint/2010/main" val="1058753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A380B-F2E3-2869-10BF-DB9EB5533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0673C1-2AA1-F4B7-D6E5-E5EABA7BA55D}"/>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age &lt;22;</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8634B0E-D3C2-F1E2-D6D7-E5340DACD77A}"/>
              </a:ext>
            </a:extLst>
          </p:cNvPr>
          <p:cNvPicPr>
            <a:picLocks noGrp="1" noChangeAspect="1"/>
          </p:cNvPicPr>
          <p:nvPr>
            <p:ph idx="1"/>
          </p:nvPr>
        </p:nvPicPr>
        <p:blipFill>
          <a:blip r:embed="rId2"/>
          <a:stretch>
            <a:fillRect/>
          </a:stretch>
        </p:blipFill>
        <p:spPr>
          <a:xfrm>
            <a:off x="3546794" y="2625106"/>
            <a:ext cx="5095238" cy="2790476"/>
          </a:xfrm>
        </p:spPr>
      </p:pic>
      <p:pic>
        <p:nvPicPr>
          <p:cNvPr id="8" name="Picture 7">
            <a:extLst>
              <a:ext uri="{FF2B5EF4-FFF2-40B4-BE49-F238E27FC236}">
                <a16:creationId xmlns:a16="http://schemas.microsoft.com/office/drawing/2014/main" id="{CD5D3D66-0B64-ECD2-FA92-466B0AF6807A}"/>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779908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881E7-BBF1-EE02-1550-00C4EE090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3855F-7E77-6642-56EB-BA0868CD3876}"/>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age &lt; &gt; 21;</a:t>
            </a:r>
            <a:endParaRPr lang="en-IN" sz="2000" dirty="0">
              <a:latin typeface="Times New Roman" panose="02020603050405020304" pitchFamily="18" charset="0"/>
              <a:cs typeface="Times New Roman" panose="02020603050405020304" pitchFamily="18" charset="0"/>
            </a:endParaRPr>
          </a:p>
        </p:txBody>
      </p:sp>
      <p:pic>
        <p:nvPicPr>
          <p:cNvPr id="15" name="Content Placeholder 14">
            <a:extLst>
              <a:ext uri="{FF2B5EF4-FFF2-40B4-BE49-F238E27FC236}">
                <a16:creationId xmlns:a16="http://schemas.microsoft.com/office/drawing/2014/main" id="{AFE586AB-D78F-DBA9-78A0-3B2FBA60931A}"/>
              </a:ext>
            </a:extLst>
          </p:cNvPr>
          <p:cNvPicPr>
            <a:picLocks noGrp="1" noChangeAspect="1"/>
          </p:cNvPicPr>
          <p:nvPr>
            <p:ph idx="1"/>
          </p:nvPr>
        </p:nvPicPr>
        <p:blipFill>
          <a:blip r:embed="rId2"/>
          <a:stretch>
            <a:fillRect/>
          </a:stretch>
        </p:blipFill>
        <p:spPr>
          <a:xfrm>
            <a:off x="3542032" y="2672725"/>
            <a:ext cx="5104762" cy="2695238"/>
          </a:xfrm>
        </p:spPr>
      </p:pic>
      <p:pic>
        <p:nvPicPr>
          <p:cNvPr id="16" name="Picture 15">
            <a:extLst>
              <a:ext uri="{FF2B5EF4-FFF2-40B4-BE49-F238E27FC236}">
                <a16:creationId xmlns:a16="http://schemas.microsoft.com/office/drawing/2014/main" id="{898FB950-F014-9B71-7F75-C4956FF8E5F5}"/>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524221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7E34A-9CEF-0683-BCBB-123D1AF84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182E0-8567-1207-C69B-55FF648C86FA}"/>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city_state !='chennai';</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EFCA1F4B-4686-BCA7-3CEE-0BE00654D1D5}"/>
              </a:ext>
            </a:extLst>
          </p:cNvPr>
          <p:cNvPicPr>
            <a:picLocks noGrp="1" noChangeAspect="1"/>
          </p:cNvPicPr>
          <p:nvPr>
            <p:ph idx="1"/>
          </p:nvPr>
        </p:nvPicPr>
        <p:blipFill>
          <a:blip r:embed="rId2"/>
          <a:stretch>
            <a:fillRect/>
          </a:stretch>
        </p:blipFill>
        <p:spPr>
          <a:xfrm>
            <a:off x="3570603" y="2606058"/>
            <a:ext cx="5047619" cy="2828571"/>
          </a:xfrm>
        </p:spPr>
      </p:pic>
      <p:pic>
        <p:nvPicPr>
          <p:cNvPr id="7" name="Picture 6">
            <a:extLst>
              <a:ext uri="{FF2B5EF4-FFF2-40B4-BE49-F238E27FC236}">
                <a16:creationId xmlns:a16="http://schemas.microsoft.com/office/drawing/2014/main" id="{E67D21C8-067A-10F4-ECAF-B625A0FFB327}"/>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856745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D67B5-38CD-D365-3E1B-B35067406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924A13-B9AC-69C2-20A5-42174685CEAB}"/>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count(*) from student_info;</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7DAA64B-2BAE-D3DB-3D0C-9772656B0CF0}"/>
              </a:ext>
            </a:extLst>
          </p:cNvPr>
          <p:cNvPicPr>
            <a:picLocks noGrp="1" noChangeAspect="1"/>
          </p:cNvPicPr>
          <p:nvPr>
            <p:ph idx="1"/>
          </p:nvPr>
        </p:nvPicPr>
        <p:blipFill>
          <a:blip r:embed="rId2"/>
          <a:stretch>
            <a:fillRect/>
          </a:stretch>
        </p:blipFill>
        <p:spPr>
          <a:xfrm>
            <a:off x="4488174" y="1995899"/>
            <a:ext cx="1028571" cy="533333"/>
          </a:xfrm>
        </p:spPr>
      </p:pic>
      <p:pic>
        <p:nvPicPr>
          <p:cNvPr id="8" name="Picture 7">
            <a:extLst>
              <a:ext uri="{FF2B5EF4-FFF2-40B4-BE49-F238E27FC236}">
                <a16:creationId xmlns:a16="http://schemas.microsoft.com/office/drawing/2014/main" id="{BFE71B44-13F7-9669-0D76-DD8F6A8AD107}"/>
              </a:ext>
            </a:extLst>
          </p:cNvPr>
          <p:cNvPicPr>
            <a:picLocks noChangeAspect="1"/>
          </p:cNvPicPr>
          <p:nvPr/>
        </p:nvPicPr>
        <p:blipFill>
          <a:blip r:embed="rId3"/>
          <a:stretch>
            <a:fillRect/>
          </a:stretch>
        </p:blipFill>
        <p:spPr>
          <a:xfrm>
            <a:off x="1385253" y="1710185"/>
            <a:ext cx="866667" cy="285714"/>
          </a:xfrm>
          <a:prstGeom prst="rect">
            <a:avLst/>
          </a:prstGeom>
        </p:spPr>
      </p:pic>
    </p:spTree>
    <p:extLst>
      <p:ext uri="{BB962C8B-B14F-4D97-AF65-F5344CB8AC3E}">
        <p14:creationId xmlns:p14="http://schemas.microsoft.com/office/powerpoint/2010/main" val="2460142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2EB47-1C88-7FAE-035B-C20FC8840C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BCDCF-16A3-B273-E3E7-2F900638441B}"/>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distinct Result  from student_info;</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77E57DD-9297-350F-AA23-A6D7C965BCE4}"/>
              </a:ext>
            </a:extLst>
          </p:cNvPr>
          <p:cNvPicPr>
            <a:picLocks noGrp="1" noChangeAspect="1"/>
          </p:cNvPicPr>
          <p:nvPr>
            <p:ph idx="1"/>
          </p:nvPr>
        </p:nvPicPr>
        <p:blipFill>
          <a:blip r:embed="rId2"/>
          <a:stretch>
            <a:fillRect/>
          </a:stretch>
        </p:blipFill>
        <p:spPr>
          <a:xfrm>
            <a:off x="4920356" y="2337984"/>
            <a:ext cx="980952" cy="1571429"/>
          </a:xfrm>
        </p:spPr>
      </p:pic>
      <p:pic>
        <p:nvPicPr>
          <p:cNvPr id="8" name="Picture 7">
            <a:extLst>
              <a:ext uri="{FF2B5EF4-FFF2-40B4-BE49-F238E27FC236}">
                <a16:creationId xmlns:a16="http://schemas.microsoft.com/office/drawing/2014/main" id="{1735EF72-4B20-58F2-DC56-EE840671D60C}"/>
              </a:ext>
            </a:extLst>
          </p:cNvPr>
          <p:cNvPicPr>
            <a:picLocks noChangeAspect="1"/>
          </p:cNvPicPr>
          <p:nvPr/>
        </p:nvPicPr>
        <p:blipFill>
          <a:blip r:embed="rId3"/>
          <a:stretch>
            <a:fillRect/>
          </a:stretch>
        </p:blipFill>
        <p:spPr>
          <a:xfrm>
            <a:off x="1344613" y="2052270"/>
            <a:ext cx="866667" cy="285714"/>
          </a:xfrm>
          <a:prstGeom prst="rect">
            <a:avLst/>
          </a:prstGeom>
        </p:spPr>
      </p:pic>
    </p:spTree>
    <p:extLst>
      <p:ext uri="{BB962C8B-B14F-4D97-AF65-F5344CB8AC3E}">
        <p14:creationId xmlns:p14="http://schemas.microsoft.com/office/powerpoint/2010/main" val="3328837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0BD85-9B1B-BEC0-4EDA-53D182D74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1C32D-445E-E02D-55F0-5625CA82F44C}"/>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count(distinct city_state) as Total_states  from student_info;</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D2EBE65C-CD28-20A8-7211-622694C1BEAA}"/>
              </a:ext>
            </a:extLst>
          </p:cNvPr>
          <p:cNvPicPr>
            <a:picLocks noGrp="1" noChangeAspect="1"/>
          </p:cNvPicPr>
          <p:nvPr>
            <p:ph idx="1"/>
          </p:nvPr>
        </p:nvPicPr>
        <p:blipFill>
          <a:blip r:embed="rId2"/>
          <a:stretch>
            <a:fillRect/>
          </a:stretch>
        </p:blipFill>
        <p:spPr>
          <a:xfrm>
            <a:off x="3965514" y="2303148"/>
            <a:ext cx="1257143" cy="504762"/>
          </a:xfrm>
        </p:spPr>
      </p:pic>
      <p:pic>
        <p:nvPicPr>
          <p:cNvPr id="8" name="Picture 7">
            <a:extLst>
              <a:ext uri="{FF2B5EF4-FFF2-40B4-BE49-F238E27FC236}">
                <a16:creationId xmlns:a16="http://schemas.microsoft.com/office/drawing/2014/main" id="{85E60225-8400-E3DF-0321-3509FE5BAD64}"/>
              </a:ext>
            </a:extLst>
          </p:cNvPr>
          <p:cNvPicPr>
            <a:picLocks noChangeAspect="1"/>
          </p:cNvPicPr>
          <p:nvPr/>
        </p:nvPicPr>
        <p:blipFill>
          <a:blip r:embed="rId3"/>
          <a:stretch>
            <a:fillRect/>
          </a:stretch>
        </p:blipFill>
        <p:spPr>
          <a:xfrm>
            <a:off x="1232853" y="1954231"/>
            <a:ext cx="866667" cy="285714"/>
          </a:xfrm>
          <a:prstGeom prst="rect">
            <a:avLst/>
          </a:prstGeom>
        </p:spPr>
      </p:pic>
    </p:spTree>
    <p:extLst>
      <p:ext uri="{BB962C8B-B14F-4D97-AF65-F5344CB8AC3E}">
        <p14:creationId xmlns:p14="http://schemas.microsoft.com/office/powerpoint/2010/main" val="2801936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9C7A44-3431-702E-E76D-85A5C16B00D0}"/>
              </a:ext>
            </a:extLst>
          </p:cNvPr>
          <p:cNvPicPr>
            <a:picLocks noChangeAspect="1"/>
          </p:cNvPicPr>
          <p:nvPr/>
        </p:nvPicPr>
        <p:blipFill>
          <a:blip r:embed="rId2"/>
          <a:stretch>
            <a:fillRect/>
          </a:stretch>
        </p:blipFill>
        <p:spPr>
          <a:xfrm>
            <a:off x="1685925" y="948047"/>
            <a:ext cx="8343900" cy="5300353"/>
          </a:xfrm>
          <a:prstGeom prst="rect">
            <a:avLst/>
          </a:prstGeom>
        </p:spPr>
      </p:pic>
    </p:spTree>
    <p:extLst>
      <p:ext uri="{BB962C8B-B14F-4D97-AF65-F5344CB8AC3E}">
        <p14:creationId xmlns:p14="http://schemas.microsoft.com/office/powerpoint/2010/main" val="418756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F126-DAA9-CB50-7EA4-D5558946F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27854-43E4-9C6F-C7DE-6AE36AB504AD}"/>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order by marks asc;</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0D7E750-9B8F-DBBA-1212-E2C245E42D11}"/>
              </a:ext>
            </a:extLst>
          </p:cNvPr>
          <p:cNvPicPr>
            <a:picLocks noGrp="1" noChangeAspect="1"/>
          </p:cNvPicPr>
          <p:nvPr>
            <p:ph idx="1"/>
          </p:nvPr>
        </p:nvPicPr>
        <p:blipFill>
          <a:blip r:embed="rId2"/>
          <a:stretch>
            <a:fillRect/>
          </a:stretch>
        </p:blipFill>
        <p:spPr>
          <a:xfrm>
            <a:off x="2944165" y="2392109"/>
            <a:ext cx="4933333" cy="2723809"/>
          </a:xfrm>
        </p:spPr>
      </p:pic>
      <p:pic>
        <p:nvPicPr>
          <p:cNvPr id="8" name="Picture 7">
            <a:extLst>
              <a:ext uri="{FF2B5EF4-FFF2-40B4-BE49-F238E27FC236}">
                <a16:creationId xmlns:a16="http://schemas.microsoft.com/office/drawing/2014/main" id="{BC2A57D0-675B-015A-FF6F-73F0622B26CA}"/>
              </a:ext>
            </a:extLst>
          </p:cNvPr>
          <p:cNvPicPr>
            <a:picLocks noChangeAspect="1"/>
          </p:cNvPicPr>
          <p:nvPr/>
        </p:nvPicPr>
        <p:blipFill>
          <a:blip r:embed="rId3"/>
          <a:stretch>
            <a:fillRect/>
          </a:stretch>
        </p:blipFill>
        <p:spPr>
          <a:xfrm>
            <a:off x="1141413" y="1954231"/>
            <a:ext cx="866667" cy="285714"/>
          </a:xfrm>
          <a:prstGeom prst="rect">
            <a:avLst/>
          </a:prstGeom>
        </p:spPr>
      </p:pic>
    </p:spTree>
    <p:extLst>
      <p:ext uri="{BB962C8B-B14F-4D97-AF65-F5344CB8AC3E}">
        <p14:creationId xmlns:p14="http://schemas.microsoft.com/office/powerpoint/2010/main" val="200244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119D6-8EEE-1566-822C-D60F5851B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784EC-41AD-B9BD-AA81-1F1B486B0C42}"/>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order by marks desc;</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9681A020-4584-CEDD-FC9F-6DD80D143A5B}"/>
              </a:ext>
            </a:extLst>
          </p:cNvPr>
          <p:cNvPicPr>
            <a:picLocks noGrp="1" noChangeAspect="1"/>
          </p:cNvPicPr>
          <p:nvPr>
            <p:ph idx="1"/>
          </p:nvPr>
        </p:nvPicPr>
        <p:blipFill>
          <a:blip r:embed="rId2"/>
          <a:stretch>
            <a:fillRect/>
          </a:stretch>
        </p:blipFill>
        <p:spPr>
          <a:xfrm>
            <a:off x="2688592" y="2415235"/>
            <a:ext cx="5104762" cy="2742857"/>
          </a:xfrm>
        </p:spPr>
      </p:pic>
      <p:pic>
        <p:nvPicPr>
          <p:cNvPr id="8" name="Picture 7">
            <a:extLst>
              <a:ext uri="{FF2B5EF4-FFF2-40B4-BE49-F238E27FC236}">
                <a16:creationId xmlns:a16="http://schemas.microsoft.com/office/drawing/2014/main" id="{D2DDC08C-B089-E961-5835-FE78CD8162B0}"/>
              </a:ext>
            </a:extLst>
          </p:cNvPr>
          <p:cNvPicPr>
            <a:picLocks noChangeAspect="1"/>
          </p:cNvPicPr>
          <p:nvPr/>
        </p:nvPicPr>
        <p:blipFill>
          <a:blip r:embed="rId3"/>
          <a:stretch>
            <a:fillRect/>
          </a:stretch>
        </p:blipFill>
        <p:spPr>
          <a:xfrm>
            <a:off x="1141413" y="2010608"/>
            <a:ext cx="866667" cy="245553"/>
          </a:xfrm>
          <a:prstGeom prst="rect">
            <a:avLst/>
          </a:prstGeom>
        </p:spPr>
      </p:pic>
    </p:spTree>
    <p:extLst>
      <p:ext uri="{BB962C8B-B14F-4D97-AF65-F5344CB8AC3E}">
        <p14:creationId xmlns:p14="http://schemas.microsoft.com/office/powerpoint/2010/main" val="2504174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C0338-9CE6-BB5E-E88B-32AC67489B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418E5-C9EF-F9DB-55BE-AC6C901D5EC9}"/>
              </a:ext>
            </a:extLst>
          </p:cNvPr>
          <p:cNvSpPr>
            <a:spLocks noGrp="1"/>
          </p:cNvSpPr>
          <p:nvPr>
            <p:ph type="title"/>
          </p:nvPr>
        </p:nvSpPr>
        <p:spPr>
          <a:xfrm>
            <a:off x="1141413" y="567718"/>
            <a:ext cx="9905998" cy="1478570"/>
          </a:xfrm>
        </p:spPr>
        <p:txBody>
          <a:bodyPr>
            <a:normAutofit/>
          </a:bodyPr>
          <a:lstStyle/>
          <a:p>
            <a:r>
              <a:rPr lang="en-US" sz="2000" dirty="0">
                <a:latin typeface="Times New Roman" panose="02020603050405020304" pitchFamily="18" charset="0"/>
                <a:cs typeface="Times New Roman" panose="02020603050405020304" pitchFamily="18" charset="0"/>
              </a:rPr>
              <a:t>select city_state, count(student_id) as student_id fromstudent_info group by city_state;</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318923DF-7DC3-5C07-438C-0963CD9EB346}"/>
              </a:ext>
            </a:extLst>
          </p:cNvPr>
          <p:cNvPicPr>
            <a:picLocks noGrp="1" noChangeAspect="1"/>
          </p:cNvPicPr>
          <p:nvPr>
            <p:ph idx="1"/>
          </p:nvPr>
        </p:nvPicPr>
        <p:blipFill>
          <a:blip r:embed="rId2"/>
          <a:stretch>
            <a:fillRect/>
          </a:stretch>
        </p:blipFill>
        <p:spPr>
          <a:xfrm>
            <a:off x="4245754" y="2753311"/>
            <a:ext cx="2295238" cy="1761905"/>
          </a:xfrm>
        </p:spPr>
      </p:pic>
      <p:pic>
        <p:nvPicPr>
          <p:cNvPr id="8" name="Picture 7">
            <a:extLst>
              <a:ext uri="{FF2B5EF4-FFF2-40B4-BE49-F238E27FC236}">
                <a16:creationId xmlns:a16="http://schemas.microsoft.com/office/drawing/2014/main" id="{24A41C90-229F-BED0-3A05-2F5300B2E889}"/>
              </a:ext>
            </a:extLst>
          </p:cNvPr>
          <p:cNvPicPr>
            <a:picLocks noChangeAspect="1"/>
          </p:cNvPicPr>
          <p:nvPr/>
        </p:nvPicPr>
        <p:blipFill>
          <a:blip r:embed="rId3"/>
          <a:stretch>
            <a:fillRect/>
          </a:stretch>
        </p:blipFill>
        <p:spPr>
          <a:xfrm>
            <a:off x="1171839" y="1995488"/>
            <a:ext cx="866667" cy="286193"/>
          </a:xfrm>
          <a:prstGeom prst="rect">
            <a:avLst/>
          </a:prstGeom>
        </p:spPr>
      </p:pic>
    </p:spTree>
    <p:extLst>
      <p:ext uri="{BB962C8B-B14F-4D97-AF65-F5344CB8AC3E}">
        <p14:creationId xmlns:p14="http://schemas.microsoft.com/office/powerpoint/2010/main" val="596308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FC567-524F-AB7E-EBD5-51D88C1AE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A73E8C-0562-2CC5-34ED-E73B7809A813}"/>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limit 15,3;</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CE15A350-0B8F-6FC9-1EDB-B8B9B4162BB6}"/>
              </a:ext>
            </a:extLst>
          </p:cNvPr>
          <p:cNvPicPr>
            <a:picLocks noGrp="1" noChangeAspect="1"/>
          </p:cNvPicPr>
          <p:nvPr>
            <p:ph idx="1"/>
          </p:nvPr>
        </p:nvPicPr>
        <p:blipFill>
          <a:blip r:embed="rId2"/>
          <a:stretch>
            <a:fillRect/>
          </a:stretch>
        </p:blipFill>
        <p:spPr>
          <a:xfrm>
            <a:off x="3025144" y="2314714"/>
            <a:ext cx="5142857" cy="1114286"/>
          </a:xfrm>
        </p:spPr>
      </p:pic>
      <p:pic>
        <p:nvPicPr>
          <p:cNvPr id="9" name="Picture 8">
            <a:extLst>
              <a:ext uri="{FF2B5EF4-FFF2-40B4-BE49-F238E27FC236}">
                <a16:creationId xmlns:a16="http://schemas.microsoft.com/office/drawing/2014/main" id="{FB823E31-E753-4D2B-5ED4-A45732D84E43}"/>
              </a:ext>
            </a:extLst>
          </p:cNvPr>
          <p:cNvPicPr>
            <a:picLocks noChangeAspect="1"/>
          </p:cNvPicPr>
          <p:nvPr/>
        </p:nvPicPr>
        <p:blipFill>
          <a:blip r:embed="rId3"/>
          <a:stretch>
            <a:fillRect/>
          </a:stretch>
        </p:blipFill>
        <p:spPr>
          <a:xfrm>
            <a:off x="1141413" y="1920187"/>
            <a:ext cx="866667" cy="285714"/>
          </a:xfrm>
          <a:prstGeom prst="rect">
            <a:avLst/>
          </a:prstGeom>
        </p:spPr>
      </p:pic>
    </p:spTree>
    <p:extLst>
      <p:ext uri="{BB962C8B-B14F-4D97-AF65-F5344CB8AC3E}">
        <p14:creationId xmlns:p14="http://schemas.microsoft.com/office/powerpoint/2010/main" val="4001133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3EE0E-12B9-C187-369A-907545DE51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0181B-8537-F777-84F4-C9D3D5708A70}"/>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student_name like 'Ma%';</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A319F5B-28D1-B3D6-459F-44B6555C4447}"/>
              </a:ext>
            </a:extLst>
          </p:cNvPr>
          <p:cNvPicPr>
            <a:picLocks noGrp="1" noChangeAspect="1"/>
          </p:cNvPicPr>
          <p:nvPr>
            <p:ph idx="1"/>
          </p:nvPr>
        </p:nvPicPr>
        <p:blipFill>
          <a:blip r:embed="rId2"/>
          <a:stretch>
            <a:fillRect/>
          </a:stretch>
        </p:blipFill>
        <p:spPr>
          <a:xfrm>
            <a:off x="2677159" y="2517049"/>
            <a:ext cx="5066667" cy="1076190"/>
          </a:xfrm>
        </p:spPr>
      </p:pic>
      <p:pic>
        <p:nvPicPr>
          <p:cNvPr id="8" name="Picture 7">
            <a:extLst>
              <a:ext uri="{FF2B5EF4-FFF2-40B4-BE49-F238E27FC236}">
                <a16:creationId xmlns:a16="http://schemas.microsoft.com/office/drawing/2014/main" id="{A2DF36AA-2CAB-A6A1-B808-39E65CB7779C}"/>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309870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F5D74-699C-7442-296C-44863695D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BDED8-C37A-B617-F5AB-4FE7035EA60C}"/>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student_info where student_name like '%vi';</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D6742A6-416C-6937-3053-8D25770BE960}"/>
              </a:ext>
            </a:extLst>
          </p:cNvPr>
          <p:cNvPicPr>
            <a:picLocks noGrp="1" noChangeAspect="1"/>
          </p:cNvPicPr>
          <p:nvPr>
            <p:ph idx="1"/>
          </p:nvPr>
        </p:nvPicPr>
        <p:blipFill>
          <a:blip r:embed="rId2"/>
          <a:stretch>
            <a:fillRect/>
          </a:stretch>
        </p:blipFill>
        <p:spPr>
          <a:xfrm>
            <a:off x="3256279" y="2631353"/>
            <a:ext cx="5066667" cy="1152381"/>
          </a:xfrm>
        </p:spPr>
      </p:pic>
      <p:pic>
        <p:nvPicPr>
          <p:cNvPr id="8" name="Picture 7">
            <a:extLst>
              <a:ext uri="{FF2B5EF4-FFF2-40B4-BE49-F238E27FC236}">
                <a16:creationId xmlns:a16="http://schemas.microsoft.com/office/drawing/2014/main" id="{8624F33F-8EA1-6C53-9429-C45C67C66E88}"/>
              </a:ext>
            </a:extLst>
          </p:cNvPr>
          <p:cNvPicPr>
            <a:picLocks noChangeAspect="1"/>
          </p:cNvPicPr>
          <p:nvPr/>
        </p:nvPicPr>
        <p:blipFill>
          <a:blip r:embed="rId3"/>
          <a:stretch>
            <a:fillRect/>
          </a:stretch>
        </p:blipFill>
        <p:spPr>
          <a:xfrm>
            <a:off x="1141413" y="2078506"/>
            <a:ext cx="866667" cy="285714"/>
          </a:xfrm>
          <a:prstGeom prst="rect">
            <a:avLst/>
          </a:prstGeom>
        </p:spPr>
      </p:pic>
    </p:spTree>
    <p:extLst>
      <p:ext uri="{BB962C8B-B14F-4D97-AF65-F5344CB8AC3E}">
        <p14:creationId xmlns:p14="http://schemas.microsoft.com/office/powerpoint/2010/main" val="1735471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032AF-2C30-396E-D7DA-D3C167164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EAF18-1E20-582C-DA12-640AD70122C5}"/>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student_det where results not like 'Average';</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872C11A-0AEF-B7A7-3630-4864AE958738}"/>
              </a:ext>
            </a:extLst>
          </p:cNvPr>
          <p:cNvPicPr>
            <a:picLocks noGrp="1" noChangeAspect="1"/>
          </p:cNvPicPr>
          <p:nvPr>
            <p:ph idx="1"/>
          </p:nvPr>
        </p:nvPicPr>
        <p:blipFill>
          <a:blip r:embed="rId2"/>
          <a:stretch>
            <a:fillRect/>
          </a:stretch>
        </p:blipFill>
        <p:spPr>
          <a:xfrm>
            <a:off x="3570603" y="2653677"/>
            <a:ext cx="5047619" cy="2733333"/>
          </a:xfrm>
        </p:spPr>
      </p:pic>
      <p:pic>
        <p:nvPicPr>
          <p:cNvPr id="8" name="Picture 7">
            <a:extLst>
              <a:ext uri="{FF2B5EF4-FFF2-40B4-BE49-F238E27FC236}">
                <a16:creationId xmlns:a16="http://schemas.microsoft.com/office/drawing/2014/main" id="{0EA7D74B-6225-6759-3C4D-A684581A3E45}"/>
              </a:ext>
            </a:extLst>
          </p:cNvPr>
          <p:cNvPicPr>
            <a:picLocks noChangeAspect="1"/>
          </p:cNvPicPr>
          <p:nvPr/>
        </p:nvPicPr>
        <p:blipFill>
          <a:blip r:embed="rId3"/>
          <a:stretch>
            <a:fillRect/>
          </a:stretch>
        </p:blipFill>
        <p:spPr>
          <a:xfrm>
            <a:off x="1141413" y="2097088"/>
            <a:ext cx="866667" cy="285714"/>
          </a:xfrm>
          <a:prstGeom prst="rect">
            <a:avLst/>
          </a:prstGeom>
        </p:spPr>
      </p:pic>
    </p:spTree>
    <p:extLst>
      <p:ext uri="{BB962C8B-B14F-4D97-AF65-F5344CB8AC3E}">
        <p14:creationId xmlns:p14="http://schemas.microsoft.com/office/powerpoint/2010/main" val="3156948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134073-9E20-A62F-9537-096237EC999C}"/>
              </a:ext>
            </a:extLst>
          </p:cNvPr>
          <p:cNvSpPr>
            <a:spLocks noGrp="1"/>
          </p:cNvSpPr>
          <p:nvPr>
            <p:ph type="body" idx="1"/>
          </p:nvPr>
        </p:nvSpPr>
        <p:spPr>
          <a:xfrm>
            <a:off x="1508117" y="2741612"/>
            <a:ext cx="9325934" cy="2683828"/>
          </a:xfrm>
        </p:spPr>
        <p:txBody>
          <a:bodyPr>
            <a:no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Sum</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Average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Min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Max</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Count</a:t>
            </a:r>
            <a:endParaRPr lang="en-IN"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6DD4FC2-16E2-3DF9-8F4A-5DFB282779B5}"/>
              </a:ext>
            </a:extLst>
          </p:cNvPr>
          <p:cNvSpPr/>
          <p:nvPr/>
        </p:nvSpPr>
        <p:spPr>
          <a:xfrm>
            <a:off x="1508117" y="1280775"/>
            <a:ext cx="891160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MY SQL Calculate Functions</a:t>
            </a:r>
          </a:p>
        </p:txBody>
      </p:sp>
    </p:spTree>
    <p:extLst>
      <p:ext uri="{BB962C8B-B14F-4D97-AF65-F5344CB8AC3E}">
        <p14:creationId xmlns:p14="http://schemas.microsoft.com/office/powerpoint/2010/main" val="3483510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75F16-DB27-28F9-DB86-55349BE515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3EC7F-63DE-4C56-76EE-CDD3EAB9AEE3}"/>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sum(marks) as total_marks from student_info;</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71AF2834-7AD0-3252-E9CD-35D80C8DFD92}"/>
              </a:ext>
            </a:extLst>
          </p:cNvPr>
          <p:cNvPicPr>
            <a:picLocks noGrp="1" noChangeAspect="1"/>
          </p:cNvPicPr>
          <p:nvPr>
            <p:ph idx="1"/>
          </p:nvPr>
        </p:nvPicPr>
        <p:blipFill>
          <a:blip r:embed="rId2"/>
          <a:stretch>
            <a:fillRect/>
          </a:stretch>
        </p:blipFill>
        <p:spPr>
          <a:xfrm>
            <a:off x="4884888" y="2727517"/>
            <a:ext cx="1209524" cy="533333"/>
          </a:xfrm>
        </p:spPr>
      </p:pic>
      <p:pic>
        <p:nvPicPr>
          <p:cNvPr id="8" name="Picture 7">
            <a:extLst>
              <a:ext uri="{FF2B5EF4-FFF2-40B4-BE49-F238E27FC236}">
                <a16:creationId xmlns:a16="http://schemas.microsoft.com/office/drawing/2014/main" id="{D7B8FE77-8F19-D32B-DAA4-C4C11CAD3166}"/>
              </a:ext>
            </a:extLst>
          </p:cNvPr>
          <p:cNvPicPr>
            <a:picLocks noChangeAspect="1"/>
          </p:cNvPicPr>
          <p:nvPr/>
        </p:nvPicPr>
        <p:blipFill>
          <a:blip r:embed="rId3"/>
          <a:stretch>
            <a:fillRect/>
          </a:stretch>
        </p:blipFill>
        <p:spPr>
          <a:xfrm>
            <a:off x="1222693" y="1954231"/>
            <a:ext cx="866667" cy="285714"/>
          </a:xfrm>
          <a:prstGeom prst="rect">
            <a:avLst/>
          </a:prstGeom>
        </p:spPr>
      </p:pic>
    </p:spTree>
    <p:extLst>
      <p:ext uri="{BB962C8B-B14F-4D97-AF65-F5344CB8AC3E}">
        <p14:creationId xmlns:p14="http://schemas.microsoft.com/office/powerpoint/2010/main" val="2740343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E8333-6B92-C37B-A71B-FEE4F53F6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88B0E4-A86F-094E-7E58-84F591890294}"/>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min(marks) from student_info;</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D23B981-7DE8-3E91-C596-FBBAD529D42C}"/>
              </a:ext>
            </a:extLst>
          </p:cNvPr>
          <p:cNvPicPr>
            <a:picLocks noGrp="1" noChangeAspect="1"/>
          </p:cNvPicPr>
          <p:nvPr>
            <p:ph idx="1"/>
          </p:nvPr>
        </p:nvPicPr>
        <p:blipFill>
          <a:blip r:embed="rId2"/>
          <a:stretch>
            <a:fillRect/>
          </a:stretch>
        </p:blipFill>
        <p:spPr>
          <a:xfrm>
            <a:off x="4708912" y="2668466"/>
            <a:ext cx="1104762" cy="590476"/>
          </a:xfrm>
        </p:spPr>
      </p:pic>
      <p:pic>
        <p:nvPicPr>
          <p:cNvPr id="8" name="Picture 7">
            <a:extLst>
              <a:ext uri="{FF2B5EF4-FFF2-40B4-BE49-F238E27FC236}">
                <a16:creationId xmlns:a16="http://schemas.microsoft.com/office/drawing/2014/main" id="{CAABF426-2DA9-0191-E8AC-1F47742E7DCC}"/>
              </a:ext>
            </a:extLst>
          </p:cNvPr>
          <p:cNvPicPr>
            <a:picLocks noChangeAspect="1"/>
          </p:cNvPicPr>
          <p:nvPr/>
        </p:nvPicPr>
        <p:blipFill>
          <a:blip r:embed="rId3"/>
          <a:stretch>
            <a:fillRect/>
          </a:stretch>
        </p:blipFill>
        <p:spPr>
          <a:xfrm>
            <a:off x="1375093" y="1954231"/>
            <a:ext cx="866667" cy="285714"/>
          </a:xfrm>
          <a:prstGeom prst="rect">
            <a:avLst/>
          </a:prstGeom>
        </p:spPr>
      </p:pic>
    </p:spTree>
    <p:extLst>
      <p:ext uri="{BB962C8B-B14F-4D97-AF65-F5344CB8AC3E}">
        <p14:creationId xmlns:p14="http://schemas.microsoft.com/office/powerpoint/2010/main" val="146997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B7A7A-14F2-79C5-8F7B-41A1FDF9DAFC}"/>
              </a:ext>
            </a:extLst>
          </p:cNvPr>
          <p:cNvPicPr>
            <a:picLocks noChangeAspect="1"/>
          </p:cNvPicPr>
          <p:nvPr/>
        </p:nvPicPr>
        <p:blipFill>
          <a:blip r:embed="rId2"/>
          <a:stretch>
            <a:fillRect/>
          </a:stretch>
        </p:blipFill>
        <p:spPr>
          <a:xfrm>
            <a:off x="736600" y="889000"/>
            <a:ext cx="10718800" cy="5080000"/>
          </a:xfrm>
          <a:prstGeom prst="rect">
            <a:avLst/>
          </a:prstGeom>
        </p:spPr>
      </p:pic>
    </p:spTree>
    <p:extLst>
      <p:ext uri="{BB962C8B-B14F-4D97-AF65-F5344CB8AC3E}">
        <p14:creationId xmlns:p14="http://schemas.microsoft.com/office/powerpoint/2010/main" val="3603398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2505D-BD1C-AB28-C823-ED370DEF10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AFC863-A477-1C58-6E89-9A0F29C6BDEE}"/>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max(marks) from student_info;</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5AA60F4-A5FA-9CDD-3FCA-AD66DA5E2CF7}"/>
              </a:ext>
            </a:extLst>
          </p:cNvPr>
          <p:cNvPicPr>
            <a:picLocks noGrp="1" noChangeAspect="1"/>
          </p:cNvPicPr>
          <p:nvPr>
            <p:ph idx="1"/>
          </p:nvPr>
        </p:nvPicPr>
        <p:blipFill>
          <a:blip r:embed="rId2"/>
          <a:stretch>
            <a:fillRect/>
          </a:stretch>
        </p:blipFill>
        <p:spPr>
          <a:xfrm>
            <a:off x="4327285" y="2661159"/>
            <a:ext cx="1238095" cy="523810"/>
          </a:xfrm>
        </p:spPr>
      </p:pic>
      <p:pic>
        <p:nvPicPr>
          <p:cNvPr id="8" name="Picture 7">
            <a:extLst>
              <a:ext uri="{FF2B5EF4-FFF2-40B4-BE49-F238E27FC236}">
                <a16:creationId xmlns:a16="http://schemas.microsoft.com/office/drawing/2014/main" id="{C66DAEEF-AE75-8F55-7499-C31997066917}"/>
              </a:ext>
            </a:extLst>
          </p:cNvPr>
          <p:cNvPicPr>
            <a:picLocks noChangeAspect="1"/>
          </p:cNvPicPr>
          <p:nvPr/>
        </p:nvPicPr>
        <p:blipFill>
          <a:blip r:embed="rId3"/>
          <a:stretch>
            <a:fillRect/>
          </a:stretch>
        </p:blipFill>
        <p:spPr>
          <a:xfrm>
            <a:off x="1303973" y="2093409"/>
            <a:ext cx="866667" cy="285714"/>
          </a:xfrm>
          <a:prstGeom prst="rect">
            <a:avLst/>
          </a:prstGeom>
        </p:spPr>
      </p:pic>
    </p:spTree>
    <p:extLst>
      <p:ext uri="{BB962C8B-B14F-4D97-AF65-F5344CB8AC3E}">
        <p14:creationId xmlns:p14="http://schemas.microsoft.com/office/powerpoint/2010/main" val="4106239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55F43-35FC-96C4-6B7A-FA372903B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4B22E-98DD-B08E-78A1-2E6692FF76AF}"/>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round (avg(marks)) from student_info;</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7EC3A9C-49C8-9F2B-B9B3-5DBCC6F90568}"/>
              </a:ext>
            </a:extLst>
          </p:cNvPr>
          <p:cNvPicPr>
            <a:picLocks noGrp="1" noChangeAspect="1"/>
          </p:cNvPicPr>
          <p:nvPr>
            <p:ph idx="1"/>
          </p:nvPr>
        </p:nvPicPr>
        <p:blipFill>
          <a:blip r:embed="rId2"/>
          <a:stretch>
            <a:fillRect/>
          </a:stretch>
        </p:blipFill>
        <p:spPr>
          <a:xfrm>
            <a:off x="4068870" y="2185239"/>
            <a:ext cx="1714286" cy="723810"/>
          </a:xfrm>
        </p:spPr>
      </p:pic>
      <p:pic>
        <p:nvPicPr>
          <p:cNvPr id="8" name="Picture 7">
            <a:extLst>
              <a:ext uri="{FF2B5EF4-FFF2-40B4-BE49-F238E27FC236}">
                <a16:creationId xmlns:a16="http://schemas.microsoft.com/office/drawing/2014/main" id="{3F06E11F-4CE6-EB80-2B1B-AD91F00A4C63}"/>
              </a:ext>
            </a:extLst>
          </p:cNvPr>
          <p:cNvPicPr>
            <a:picLocks noChangeAspect="1"/>
          </p:cNvPicPr>
          <p:nvPr/>
        </p:nvPicPr>
        <p:blipFill>
          <a:blip r:embed="rId3"/>
          <a:stretch>
            <a:fillRect/>
          </a:stretch>
        </p:blipFill>
        <p:spPr>
          <a:xfrm>
            <a:off x="1253173" y="1811374"/>
            <a:ext cx="866667" cy="285714"/>
          </a:xfrm>
          <a:prstGeom prst="rect">
            <a:avLst/>
          </a:prstGeom>
        </p:spPr>
      </p:pic>
    </p:spTree>
    <p:extLst>
      <p:ext uri="{BB962C8B-B14F-4D97-AF65-F5344CB8AC3E}">
        <p14:creationId xmlns:p14="http://schemas.microsoft.com/office/powerpoint/2010/main" val="3648997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BBE41-722D-8265-D15D-18BACA27B789}"/>
              </a:ext>
            </a:extLst>
          </p:cNvPr>
          <p:cNvSpPr>
            <a:spLocks noGrp="1"/>
          </p:cNvSpPr>
          <p:nvPr>
            <p:ph type="title"/>
          </p:nvPr>
        </p:nvSpPr>
        <p:spPr>
          <a:xfrm>
            <a:off x="867093" y="1434625"/>
            <a:ext cx="9905998" cy="5189080"/>
          </a:xfrm>
        </p:spPr>
        <p:txBody>
          <a:bodyPr>
            <a:normAutofit/>
          </a:bodyPr>
          <a:lstStyle/>
          <a:p>
            <a:r>
              <a:rPr lang="en-US" sz="2000" dirty="0">
                <a:latin typeface="Times New Roman" panose="02020603050405020304" pitchFamily="18" charset="0"/>
                <a:cs typeface="Times New Roman" panose="02020603050405020304" pitchFamily="18" charset="0"/>
              </a:rPr>
              <a:t>Lcase</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Ucase</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Left</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Right</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Concat</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Trim</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Char_Length</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Mid</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Length</a:t>
            </a:r>
            <a:endParaRPr lang="en-IN"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63B05B0-9A8B-A0F5-E759-2C41C86FC141}"/>
              </a:ext>
            </a:extLst>
          </p:cNvPr>
          <p:cNvSpPr/>
          <p:nvPr/>
        </p:nvSpPr>
        <p:spPr>
          <a:xfrm>
            <a:off x="2685842" y="234295"/>
            <a:ext cx="5275996" cy="1200329"/>
          </a:xfrm>
          <a:prstGeom prst="rect">
            <a:avLst/>
          </a:prstGeom>
          <a:noFill/>
        </p:spPr>
        <p:txBody>
          <a:bodyPr wrap="none" lIns="91440" tIns="45720" rIns="91440" bIns="45720">
            <a:spAutoFit/>
          </a:bodyPr>
          <a:lstStyle/>
          <a:p>
            <a:pPr algn="ctr"/>
            <a:endParaRPr lang="en-US" sz="36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a:p>
            <a:pPr algn="ctr"/>
            <a:r>
              <a:rPr lang="en-US" sz="36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My SQL String Functions</a:t>
            </a:r>
          </a:p>
        </p:txBody>
      </p:sp>
    </p:spTree>
    <p:extLst>
      <p:ext uri="{BB962C8B-B14F-4D97-AF65-F5344CB8AC3E}">
        <p14:creationId xmlns:p14="http://schemas.microsoft.com/office/powerpoint/2010/main" val="556963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30FB7-BA3F-ED1E-00F6-ACAFB240D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DF878-02FF-65D7-4B1F-8CCBAA0C4440}"/>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lcase(student_name) from student_det;</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99D52714-E24D-9054-7AF8-50E1629AD600}"/>
              </a:ext>
            </a:extLst>
          </p:cNvPr>
          <p:cNvPicPr>
            <a:picLocks noGrp="1" noChangeAspect="1"/>
          </p:cNvPicPr>
          <p:nvPr>
            <p:ph idx="1"/>
          </p:nvPr>
        </p:nvPicPr>
        <p:blipFill>
          <a:blip r:embed="rId2"/>
          <a:stretch>
            <a:fillRect/>
          </a:stretch>
        </p:blipFill>
        <p:spPr>
          <a:xfrm>
            <a:off x="4322983" y="2383369"/>
            <a:ext cx="1771429" cy="876190"/>
          </a:xfrm>
        </p:spPr>
      </p:pic>
      <p:pic>
        <p:nvPicPr>
          <p:cNvPr id="8" name="Picture 7">
            <a:extLst>
              <a:ext uri="{FF2B5EF4-FFF2-40B4-BE49-F238E27FC236}">
                <a16:creationId xmlns:a16="http://schemas.microsoft.com/office/drawing/2014/main" id="{0DEBA864-34A5-4961-312F-C0D3BE7FD46B}"/>
              </a:ext>
            </a:extLst>
          </p:cNvPr>
          <p:cNvPicPr>
            <a:picLocks noChangeAspect="1"/>
          </p:cNvPicPr>
          <p:nvPr/>
        </p:nvPicPr>
        <p:blipFill>
          <a:blip r:embed="rId3"/>
          <a:stretch>
            <a:fillRect/>
          </a:stretch>
        </p:blipFill>
        <p:spPr>
          <a:xfrm>
            <a:off x="1141413" y="1876883"/>
            <a:ext cx="866667" cy="363345"/>
          </a:xfrm>
          <a:prstGeom prst="rect">
            <a:avLst/>
          </a:prstGeom>
        </p:spPr>
      </p:pic>
    </p:spTree>
    <p:extLst>
      <p:ext uri="{BB962C8B-B14F-4D97-AF65-F5344CB8AC3E}">
        <p14:creationId xmlns:p14="http://schemas.microsoft.com/office/powerpoint/2010/main" val="2504860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E8058-1A48-4092-690E-9FA54D52A4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F43EE-879C-3A4B-B534-9F0005C0C890}"/>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ucase(student_name) from student_det;</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76A7F6F-DDFB-9C37-A84C-BB2B7F77C7D7}"/>
              </a:ext>
            </a:extLst>
          </p:cNvPr>
          <p:cNvPicPr>
            <a:picLocks noGrp="1" noChangeAspect="1"/>
          </p:cNvPicPr>
          <p:nvPr>
            <p:ph idx="1"/>
          </p:nvPr>
        </p:nvPicPr>
        <p:blipFill>
          <a:blip r:embed="rId2"/>
          <a:stretch>
            <a:fillRect/>
          </a:stretch>
        </p:blipFill>
        <p:spPr>
          <a:xfrm>
            <a:off x="4600371" y="2552810"/>
            <a:ext cx="1809524" cy="876190"/>
          </a:xfrm>
        </p:spPr>
      </p:pic>
      <p:pic>
        <p:nvPicPr>
          <p:cNvPr id="8" name="Picture 7">
            <a:extLst>
              <a:ext uri="{FF2B5EF4-FFF2-40B4-BE49-F238E27FC236}">
                <a16:creationId xmlns:a16="http://schemas.microsoft.com/office/drawing/2014/main" id="{22E712B1-132A-318D-9BE0-64790E4925E3}"/>
              </a:ext>
            </a:extLst>
          </p:cNvPr>
          <p:cNvPicPr>
            <a:picLocks noChangeAspect="1"/>
          </p:cNvPicPr>
          <p:nvPr/>
        </p:nvPicPr>
        <p:blipFill>
          <a:blip r:embed="rId3"/>
          <a:stretch>
            <a:fillRect/>
          </a:stretch>
        </p:blipFill>
        <p:spPr>
          <a:xfrm>
            <a:off x="1141413" y="2137728"/>
            <a:ext cx="866667" cy="285714"/>
          </a:xfrm>
          <a:prstGeom prst="rect">
            <a:avLst/>
          </a:prstGeom>
        </p:spPr>
      </p:pic>
    </p:spTree>
    <p:extLst>
      <p:ext uri="{BB962C8B-B14F-4D97-AF65-F5344CB8AC3E}">
        <p14:creationId xmlns:p14="http://schemas.microsoft.com/office/powerpoint/2010/main" val="10660532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1124B-40E3-D209-9891-863B02922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2E61D-3116-A64E-9643-5ACB53988EF0}"/>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left(student_id,3) as left_string from studenT_det;</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CE5C75F4-5221-CFA8-B1FE-9B5F164F7628}"/>
              </a:ext>
            </a:extLst>
          </p:cNvPr>
          <p:cNvPicPr>
            <a:picLocks noGrp="1" noChangeAspect="1"/>
          </p:cNvPicPr>
          <p:nvPr>
            <p:ph idx="1"/>
          </p:nvPr>
        </p:nvPicPr>
        <p:blipFill>
          <a:blip r:embed="rId2"/>
          <a:stretch>
            <a:fillRect/>
          </a:stretch>
        </p:blipFill>
        <p:spPr>
          <a:xfrm>
            <a:off x="4989650" y="2568157"/>
            <a:ext cx="1104762" cy="933333"/>
          </a:xfrm>
        </p:spPr>
      </p:pic>
      <p:pic>
        <p:nvPicPr>
          <p:cNvPr id="8" name="Picture 7">
            <a:extLst>
              <a:ext uri="{FF2B5EF4-FFF2-40B4-BE49-F238E27FC236}">
                <a16:creationId xmlns:a16="http://schemas.microsoft.com/office/drawing/2014/main" id="{52C9E8B7-15F2-899C-1DDB-D038731475B9}"/>
              </a:ext>
            </a:extLst>
          </p:cNvPr>
          <p:cNvPicPr>
            <a:picLocks noChangeAspect="1"/>
          </p:cNvPicPr>
          <p:nvPr/>
        </p:nvPicPr>
        <p:blipFill>
          <a:blip r:embed="rId3"/>
          <a:stretch>
            <a:fillRect/>
          </a:stretch>
        </p:blipFill>
        <p:spPr>
          <a:xfrm>
            <a:off x="1263333" y="1904051"/>
            <a:ext cx="866667" cy="285714"/>
          </a:xfrm>
          <a:prstGeom prst="rect">
            <a:avLst/>
          </a:prstGeom>
        </p:spPr>
      </p:pic>
    </p:spTree>
    <p:extLst>
      <p:ext uri="{BB962C8B-B14F-4D97-AF65-F5344CB8AC3E}">
        <p14:creationId xmlns:p14="http://schemas.microsoft.com/office/powerpoint/2010/main" val="2480184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8F0C0-CA5C-5D60-48EB-3F67BBFE3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283D9-4A74-CA1A-849C-08023D2F7902}"/>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right(student_id,2) as right_string from student_det;</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24CE20E-DCD6-7694-1FB1-084C6E763939}"/>
              </a:ext>
            </a:extLst>
          </p:cNvPr>
          <p:cNvPicPr>
            <a:picLocks noGrp="1" noChangeAspect="1"/>
          </p:cNvPicPr>
          <p:nvPr>
            <p:ph idx="1"/>
          </p:nvPr>
        </p:nvPicPr>
        <p:blipFill>
          <a:blip r:embed="rId2"/>
          <a:stretch>
            <a:fillRect/>
          </a:stretch>
        </p:blipFill>
        <p:spPr>
          <a:xfrm>
            <a:off x="5190885" y="2552810"/>
            <a:ext cx="1238095" cy="876190"/>
          </a:xfrm>
        </p:spPr>
      </p:pic>
      <p:pic>
        <p:nvPicPr>
          <p:cNvPr id="8" name="Picture 7">
            <a:extLst>
              <a:ext uri="{FF2B5EF4-FFF2-40B4-BE49-F238E27FC236}">
                <a16:creationId xmlns:a16="http://schemas.microsoft.com/office/drawing/2014/main" id="{C3DCB074-8BA9-68C1-6883-E5128ABA833A}"/>
              </a:ext>
            </a:extLst>
          </p:cNvPr>
          <p:cNvPicPr>
            <a:picLocks noChangeAspect="1"/>
          </p:cNvPicPr>
          <p:nvPr/>
        </p:nvPicPr>
        <p:blipFill>
          <a:blip r:embed="rId3"/>
          <a:stretch>
            <a:fillRect/>
          </a:stretch>
        </p:blipFill>
        <p:spPr>
          <a:xfrm>
            <a:off x="1141413" y="1954231"/>
            <a:ext cx="866667" cy="285714"/>
          </a:xfrm>
          <a:prstGeom prst="rect">
            <a:avLst/>
          </a:prstGeom>
        </p:spPr>
      </p:pic>
    </p:spTree>
    <p:extLst>
      <p:ext uri="{BB962C8B-B14F-4D97-AF65-F5344CB8AC3E}">
        <p14:creationId xmlns:p14="http://schemas.microsoft.com/office/powerpoint/2010/main" val="2211622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3814C-2A33-7800-96BF-183ADB2AC8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FEE3A-E0F2-9A4A-5AE3-E5C1D9E862D7}"/>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concat (student_name," ",student_initial)as student_full_name from student_det;</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3A748E6B-AF9E-4B81-E943-276D8341C341}"/>
              </a:ext>
            </a:extLst>
          </p:cNvPr>
          <p:cNvPicPr>
            <a:picLocks noGrp="1" noChangeAspect="1"/>
          </p:cNvPicPr>
          <p:nvPr>
            <p:ph idx="1"/>
          </p:nvPr>
        </p:nvPicPr>
        <p:blipFill>
          <a:blip r:embed="rId2"/>
          <a:stretch>
            <a:fillRect/>
          </a:stretch>
        </p:blipFill>
        <p:spPr>
          <a:xfrm>
            <a:off x="4860386" y="2399563"/>
            <a:ext cx="1533333" cy="904762"/>
          </a:xfrm>
        </p:spPr>
      </p:pic>
      <p:pic>
        <p:nvPicPr>
          <p:cNvPr id="8" name="Picture 7">
            <a:extLst>
              <a:ext uri="{FF2B5EF4-FFF2-40B4-BE49-F238E27FC236}">
                <a16:creationId xmlns:a16="http://schemas.microsoft.com/office/drawing/2014/main" id="{F432B244-F98C-E423-5CB1-C0E0C2A5C5F1}"/>
              </a:ext>
            </a:extLst>
          </p:cNvPr>
          <p:cNvPicPr>
            <a:picLocks noChangeAspect="1"/>
          </p:cNvPicPr>
          <p:nvPr/>
        </p:nvPicPr>
        <p:blipFill>
          <a:blip r:embed="rId3"/>
          <a:stretch>
            <a:fillRect/>
          </a:stretch>
        </p:blipFill>
        <p:spPr>
          <a:xfrm>
            <a:off x="1243013" y="1962611"/>
            <a:ext cx="866667" cy="285714"/>
          </a:xfrm>
          <a:prstGeom prst="rect">
            <a:avLst/>
          </a:prstGeom>
        </p:spPr>
      </p:pic>
    </p:spTree>
    <p:extLst>
      <p:ext uri="{BB962C8B-B14F-4D97-AF65-F5344CB8AC3E}">
        <p14:creationId xmlns:p14="http://schemas.microsoft.com/office/powerpoint/2010/main" val="2161115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0578-EE17-A316-C005-2E0C51ED9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3475A-DE72-CDD1-7F4A-F00BA8AA94BD}"/>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trim(student_name) from student_det;</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8AB743D4-9A35-D609-1FFC-73BAA1803623}"/>
              </a:ext>
            </a:extLst>
          </p:cNvPr>
          <p:cNvPicPr>
            <a:picLocks noGrp="1" noChangeAspect="1"/>
          </p:cNvPicPr>
          <p:nvPr>
            <p:ph idx="1"/>
          </p:nvPr>
        </p:nvPicPr>
        <p:blipFill>
          <a:blip r:embed="rId2"/>
          <a:stretch>
            <a:fillRect/>
          </a:stretch>
        </p:blipFill>
        <p:spPr>
          <a:xfrm>
            <a:off x="4684504" y="2660869"/>
            <a:ext cx="1742857" cy="971429"/>
          </a:xfrm>
        </p:spPr>
      </p:pic>
      <p:pic>
        <p:nvPicPr>
          <p:cNvPr id="8" name="Picture 7">
            <a:extLst>
              <a:ext uri="{FF2B5EF4-FFF2-40B4-BE49-F238E27FC236}">
                <a16:creationId xmlns:a16="http://schemas.microsoft.com/office/drawing/2014/main" id="{ADB9CCBB-5BE3-5A36-ACD1-EF9A0193CCEB}"/>
              </a:ext>
            </a:extLst>
          </p:cNvPr>
          <p:cNvPicPr>
            <a:picLocks noChangeAspect="1"/>
          </p:cNvPicPr>
          <p:nvPr/>
        </p:nvPicPr>
        <p:blipFill>
          <a:blip r:embed="rId3"/>
          <a:stretch>
            <a:fillRect/>
          </a:stretch>
        </p:blipFill>
        <p:spPr>
          <a:xfrm>
            <a:off x="1273493" y="1954231"/>
            <a:ext cx="866667" cy="285714"/>
          </a:xfrm>
          <a:prstGeom prst="rect">
            <a:avLst/>
          </a:prstGeom>
        </p:spPr>
      </p:pic>
    </p:spTree>
    <p:extLst>
      <p:ext uri="{BB962C8B-B14F-4D97-AF65-F5344CB8AC3E}">
        <p14:creationId xmlns:p14="http://schemas.microsoft.com/office/powerpoint/2010/main" val="14150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07666-CE07-3865-4202-8CD334239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7EB25-D4C8-C94A-7ACE-EEEC1EAB4091}"/>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char_length(student_name)as CharLengthfrom student_det;</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135FA776-082F-2386-97C1-A17FE47F09F0}"/>
              </a:ext>
            </a:extLst>
          </p:cNvPr>
          <p:cNvPicPr>
            <a:picLocks noGrp="1" noChangeAspect="1"/>
          </p:cNvPicPr>
          <p:nvPr>
            <p:ph idx="1"/>
          </p:nvPr>
        </p:nvPicPr>
        <p:blipFill>
          <a:blip r:embed="rId2"/>
          <a:stretch>
            <a:fillRect/>
          </a:stretch>
        </p:blipFill>
        <p:spPr>
          <a:xfrm>
            <a:off x="2977525" y="2623719"/>
            <a:ext cx="5238095" cy="923810"/>
          </a:xfrm>
        </p:spPr>
      </p:pic>
      <p:pic>
        <p:nvPicPr>
          <p:cNvPr id="8" name="Picture 7">
            <a:extLst>
              <a:ext uri="{FF2B5EF4-FFF2-40B4-BE49-F238E27FC236}">
                <a16:creationId xmlns:a16="http://schemas.microsoft.com/office/drawing/2014/main" id="{D0F806E7-00DF-89D5-C10E-9ED7D2AD4AC0}"/>
              </a:ext>
            </a:extLst>
          </p:cNvPr>
          <p:cNvPicPr>
            <a:picLocks noChangeAspect="1"/>
          </p:cNvPicPr>
          <p:nvPr/>
        </p:nvPicPr>
        <p:blipFill>
          <a:blip r:embed="rId3"/>
          <a:stretch>
            <a:fillRect/>
          </a:stretch>
        </p:blipFill>
        <p:spPr>
          <a:xfrm>
            <a:off x="1303973" y="2074689"/>
            <a:ext cx="866667" cy="285714"/>
          </a:xfrm>
          <a:prstGeom prst="rect">
            <a:avLst/>
          </a:prstGeom>
        </p:spPr>
      </p:pic>
    </p:spTree>
    <p:extLst>
      <p:ext uri="{BB962C8B-B14F-4D97-AF65-F5344CB8AC3E}">
        <p14:creationId xmlns:p14="http://schemas.microsoft.com/office/powerpoint/2010/main" val="3454625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3D9CE-6634-5DDD-0CF5-F3D182766DBD}"/>
              </a:ext>
            </a:extLst>
          </p:cNvPr>
          <p:cNvPicPr>
            <a:picLocks noChangeAspect="1"/>
          </p:cNvPicPr>
          <p:nvPr/>
        </p:nvPicPr>
        <p:blipFill>
          <a:blip r:embed="rId2"/>
          <a:stretch>
            <a:fillRect/>
          </a:stretch>
        </p:blipFill>
        <p:spPr>
          <a:xfrm>
            <a:off x="1524027" y="2011681"/>
            <a:ext cx="8576840" cy="3838500"/>
          </a:xfrm>
          <a:prstGeom prst="rect">
            <a:avLst/>
          </a:prstGeom>
        </p:spPr>
      </p:pic>
      <p:sp>
        <p:nvSpPr>
          <p:cNvPr id="6" name="Rectangle 5">
            <a:extLst>
              <a:ext uri="{FF2B5EF4-FFF2-40B4-BE49-F238E27FC236}">
                <a16:creationId xmlns:a16="http://schemas.microsoft.com/office/drawing/2014/main" id="{36A9BD80-CDCA-AD27-1FF6-B8D44B469053}"/>
              </a:ext>
            </a:extLst>
          </p:cNvPr>
          <p:cNvSpPr/>
          <p:nvPr/>
        </p:nvSpPr>
        <p:spPr>
          <a:xfrm>
            <a:off x="4497600" y="546155"/>
            <a:ext cx="262969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DATABASE</a:t>
            </a:r>
            <a:endParaRPr lang="en-IN"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6850675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0DF9C-C64F-1A3D-0F08-9B4622781A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1BC6A1-5BA7-E7A7-C655-882FD6C76373}"/>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mid(student_id,3,2) as mid_length fromstudent_det;</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2C01B95-7E5A-65B6-AC8D-D74EA72F5EBB}"/>
              </a:ext>
            </a:extLst>
          </p:cNvPr>
          <p:cNvPicPr>
            <a:picLocks noGrp="1" noChangeAspect="1"/>
          </p:cNvPicPr>
          <p:nvPr>
            <p:ph idx="1"/>
          </p:nvPr>
        </p:nvPicPr>
        <p:blipFill>
          <a:blip r:embed="rId2"/>
          <a:stretch>
            <a:fillRect/>
          </a:stretch>
        </p:blipFill>
        <p:spPr>
          <a:xfrm>
            <a:off x="4875364" y="2598637"/>
            <a:ext cx="1219048" cy="933333"/>
          </a:xfrm>
        </p:spPr>
      </p:pic>
      <p:pic>
        <p:nvPicPr>
          <p:cNvPr id="8" name="Picture 7">
            <a:extLst>
              <a:ext uri="{FF2B5EF4-FFF2-40B4-BE49-F238E27FC236}">
                <a16:creationId xmlns:a16="http://schemas.microsoft.com/office/drawing/2014/main" id="{D1AEBD77-98C6-11D0-C762-008B5BFB65CC}"/>
              </a:ext>
            </a:extLst>
          </p:cNvPr>
          <p:cNvPicPr>
            <a:picLocks noChangeAspect="1"/>
          </p:cNvPicPr>
          <p:nvPr/>
        </p:nvPicPr>
        <p:blipFill>
          <a:blip r:embed="rId3"/>
          <a:stretch>
            <a:fillRect/>
          </a:stretch>
        </p:blipFill>
        <p:spPr>
          <a:xfrm>
            <a:off x="1303973" y="1919291"/>
            <a:ext cx="866667" cy="285714"/>
          </a:xfrm>
          <a:prstGeom prst="rect">
            <a:avLst/>
          </a:prstGeom>
        </p:spPr>
      </p:pic>
    </p:spTree>
    <p:extLst>
      <p:ext uri="{BB962C8B-B14F-4D97-AF65-F5344CB8AC3E}">
        <p14:creationId xmlns:p14="http://schemas.microsoft.com/office/powerpoint/2010/main" val="2979641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59212-EDDE-B7ED-6448-B464AE5CF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AE9D-477B-0311-8627-E522E875AE47}"/>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length(student_name) as _length_ fromstudent_det;</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CF8DD561-319A-6C21-8057-8B5FCFCB65EB}"/>
              </a:ext>
            </a:extLst>
          </p:cNvPr>
          <p:cNvPicPr>
            <a:picLocks noGrp="1" noChangeAspect="1"/>
          </p:cNvPicPr>
          <p:nvPr>
            <p:ph idx="1"/>
          </p:nvPr>
        </p:nvPicPr>
        <p:blipFill>
          <a:blip r:embed="rId2"/>
          <a:stretch>
            <a:fillRect/>
          </a:stretch>
        </p:blipFill>
        <p:spPr>
          <a:xfrm>
            <a:off x="3277563" y="2780572"/>
            <a:ext cx="5247619" cy="1057143"/>
          </a:xfrm>
        </p:spPr>
      </p:pic>
      <p:pic>
        <p:nvPicPr>
          <p:cNvPr id="8" name="Picture 7">
            <a:extLst>
              <a:ext uri="{FF2B5EF4-FFF2-40B4-BE49-F238E27FC236}">
                <a16:creationId xmlns:a16="http://schemas.microsoft.com/office/drawing/2014/main" id="{F3F5C015-0E3D-F21B-2B33-41464F9F4BCD}"/>
              </a:ext>
            </a:extLst>
          </p:cNvPr>
          <p:cNvPicPr>
            <a:picLocks noChangeAspect="1"/>
          </p:cNvPicPr>
          <p:nvPr/>
        </p:nvPicPr>
        <p:blipFill>
          <a:blip r:embed="rId3"/>
          <a:stretch>
            <a:fillRect/>
          </a:stretch>
        </p:blipFill>
        <p:spPr>
          <a:xfrm>
            <a:off x="1314133" y="1974311"/>
            <a:ext cx="866667" cy="245553"/>
          </a:xfrm>
          <a:prstGeom prst="rect">
            <a:avLst/>
          </a:prstGeom>
        </p:spPr>
      </p:pic>
    </p:spTree>
    <p:extLst>
      <p:ext uri="{BB962C8B-B14F-4D97-AF65-F5344CB8AC3E}">
        <p14:creationId xmlns:p14="http://schemas.microsoft.com/office/powerpoint/2010/main" val="27772657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8171-79B3-FE53-3573-A91C58A7CF19}"/>
              </a:ext>
            </a:extLst>
          </p:cNvPr>
          <p:cNvSpPr>
            <a:spLocks noGrp="1"/>
          </p:cNvSpPr>
          <p:nvPr>
            <p:ph type="title"/>
          </p:nvPr>
        </p:nvSpPr>
        <p:spPr>
          <a:xfrm>
            <a:off x="1141413" y="1178560"/>
            <a:ext cx="9905998" cy="5588000"/>
          </a:xfrm>
        </p:spPr>
        <p:txBody>
          <a:bodyPr>
            <a:normAutofit/>
          </a:bodyPr>
          <a:lstStyle/>
          <a:p>
            <a:r>
              <a:rPr lang="en-US" sz="2800" dirty="0">
                <a:latin typeface="Times New Roman" panose="02020603050405020304" pitchFamily="18" charset="0"/>
                <a:cs typeface="Times New Roman" panose="02020603050405020304" pitchFamily="18" charset="0"/>
              </a:rPr>
              <a:t> Date ADD</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Datediff</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Timestamp Diff</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Date Format</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Year</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Day</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Month</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C0C26EA-EA70-7507-114E-98D59F7A717E}"/>
              </a:ext>
            </a:extLst>
          </p:cNvPr>
          <p:cNvSpPr/>
          <p:nvPr/>
        </p:nvSpPr>
        <p:spPr>
          <a:xfrm>
            <a:off x="2750422" y="-138926"/>
            <a:ext cx="4435637" cy="1415772"/>
          </a:xfrm>
          <a:prstGeom prst="rect">
            <a:avLst/>
          </a:prstGeom>
          <a:noFill/>
        </p:spPr>
        <p:txBody>
          <a:bodyPr wrap="none" lIns="91440" tIns="45720" rIns="91440" bIns="45720">
            <a:spAutoFit/>
          </a:bodyPr>
          <a:lstStyle/>
          <a:p>
            <a:pPr algn="ct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ctr"/>
            <a:r>
              <a:rPr lang="en-US" sz="3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My SQL Date Functions</a:t>
            </a:r>
          </a:p>
        </p:txBody>
      </p:sp>
    </p:spTree>
    <p:extLst>
      <p:ext uri="{BB962C8B-B14F-4D97-AF65-F5344CB8AC3E}">
        <p14:creationId xmlns:p14="http://schemas.microsoft.com/office/powerpoint/2010/main" val="1620269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C104-2652-6B09-3B5B-7B0EAB1BFB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7F6DD-A3B4-EFB8-52A9-0224F7BDD226}"/>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date_add(hire_date,interval 3 year) as add_years from emp_info;</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744E6B33-9594-0429-793D-C4C2A3F9D6D6}"/>
              </a:ext>
            </a:extLst>
          </p:cNvPr>
          <p:cNvPicPr>
            <a:picLocks noGrp="1" noChangeAspect="1"/>
          </p:cNvPicPr>
          <p:nvPr>
            <p:ph idx="1"/>
          </p:nvPr>
        </p:nvPicPr>
        <p:blipFill>
          <a:blip r:embed="rId2"/>
          <a:stretch>
            <a:fillRect/>
          </a:stretch>
        </p:blipFill>
        <p:spPr>
          <a:xfrm>
            <a:off x="2851556" y="2653677"/>
            <a:ext cx="6485714" cy="2733333"/>
          </a:xfrm>
        </p:spPr>
      </p:pic>
      <p:pic>
        <p:nvPicPr>
          <p:cNvPr id="8" name="Picture 7">
            <a:extLst>
              <a:ext uri="{FF2B5EF4-FFF2-40B4-BE49-F238E27FC236}">
                <a16:creationId xmlns:a16="http://schemas.microsoft.com/office/drawing/2014/main" id="{4B836200-A4CE-C996-594F-C3C6C741293D}"/>
              </a:ext>
            </a:extLst>
          </p:cNvPr>
          <p:cNvPicPr>
            <a:picLocks noChangeAspect="1"/>
          </p:cNvPicPr>
          <p:nvPr/>
        </p:nvPicPr>
        <p:blipFill>
          <a:blip r:embed="rId3"/>
          <a:stretch>
            <a:fillRect/>
          </a:stretch>
        </p:blipFill>
        <p:spPr>
          <a:xfrm>
            <a:off x="1243013" y="2089668"/>
            <a:ext cx="866667" cy="285714"/>
          </a:xfrm>
          <a:prstGeom prst="rect">
            <a:avLst/>
          </a:prstGeom>
        </p:spPr>
      </p:pic>
    </p:spTree>
    <p:extLst>
      <p:ext uri="{BB962C8B-B14F-4D97-AF65-F5344CB8AC3E}">
        <p14:creationId xmlns:p14="http://schemas.microsoft.com/office/powerpoint/2010/main" val="32256823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7CF0-BC41-6CB1-B7D3-07D196E0E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BCE49-ADCC-A2F3-A96C-85CF837DF19C}"/>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datediff(curdate(),hire_date)/20 as EMP_EXPERIENCE FROM emp_info;</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97FF301E-DC22-1434-6A91-A967BE522F45}"/>
              </a:ext>
            </a:extLst>
          </p:cNvPr>
          <p:cNvPicPr>
            <a:picLocks noGrp="1" noChangeAspect="1"/>
          </p:cNvPicPr>
          <p:nvPr>
            <p:ph idx="1"/>
          </p:nvPr>
        </p:nvPicPr>
        <p:blipFill>
          <a:blip r:embed="rId2"/>
          <a:stretch>
            <a:fillRect/>
          </a:stretch>
        </p:blipFill>
        <p:spPr>
          <a:xfrm>
            <a:off x="2637270" y="2672725"/>
            <a:ext cx="6914286" cy="2695238"/>
          </a:xfrm>
        </p:spPr>
      </p:pic>
      <p:pic>
        <p:nvPicPr>
          <p:cNvPr id="8" name="Picture 7">
            <a:extLst>
              <a:ext uri="{FF2B5EF4-FFF2-40B4-BE49-F238E27FC236}">
                <a16:creationId xmlns:a16="http://schemas.microsoft.com/office/drawing/2014/main" id="{9FF5288D-D69F-34B0-0A90-8CF857A68D3C}"/>
              </a:ext>
            </a:extLst>
          </p:cNvPr>
          <p:cNvPicPr>
            <a:picLocks noChangeAspect="1"/>
          </p:cNvPicPr>
          <p:nvPr/>
        </p:nvPicPr>
        <p:blipFill>
          <a:blip r:embed="rId3"/>
          <a:stretch>
            <a:fillRect/>
          </a:stretch>
        </p:blipFill>
        <p:spPr>
          <a:xfrm>
            <a:off x="1141413" y="2195039"/>
            <a:ext cx="866667" cy="285714"/>
          </a:xfrm>
          <a:prstGeom prst="rect">
            <a:avLst/>
          </a:prstGeom>
        </p:spPr>
      </p:pic>
    </p:spTree>
    <p:extLst>
      <p:ext uri="{BB962C8B-B14F-4D97-AF65-F5344CB8AC3E}">
        <p14:creationId xmlns:p14="http://schemas.microsoft.com/office/powerpoint/2010/main" val="3885508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B48F-6000-8FE7-496C-A4119F596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2C9B9-CB35-7D66-76AF-033769DC5C8D}"/>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timestampdiff(day,hire_date,curdate())as emp_exp from emp_info;</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09859E2-A8B7-311A-38EB-865F02008B17}"/>
              </a:ext>
            </a:extLst>
          </p:cNvPr>
          <p:cNvPicPr>
            <a:picLocks noGrp="1" noChangeAspect="1"/>
          </p:cNvPicPr>
          <p:nvPr>
            <p:ph idx="1"/>
          </p:nvPr>
        </p:nvPicPr>
        <p:blipFill>
          <a:blip r:embed="rId2"/>
          <a:stretch>
            <a:fillRect/>
          </a:stretch>
        </p:blipFill>
        <p:spPr>
          <a:xfrm>
            <a:off x="2899175" y="2658439"/>
            <a:ext cx="6390476" cy="2723809"/>
          </a:xfrm>
        </p:spPr>
      </p:pic>
      <p:pic>
        <p:nvPicPr>
          <p:cNvPr id="8" name="Picture 7">
            <a:extLst>
              <a:ext uri="{FF2B5EF4-FFF2-40B4-BE49-F238E27FC236}">
                <a16:creationId xmlns:a16="http://schemas.microsoft.com/office/drawing/2014/main" id="{FA55DBF0-5D75-9240-0938-6EC5D397B46A}"/>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3169661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4D6A2-F893-3E26-FD5C-EFD6CBCA4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E245A6-3627-19CF-1AA8-F9FA10ECFC23}"/>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date_format(hire_date,'%b') as month_name from emp_info;</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B8233C7-0433-E592-7AF3-173E8402239A}"/>
              </a:ext>
            </a:extLst>
          </p:cNvPr>
          <p:cNvPicPr>
            <a:picLocks noGrp="1" noChangeAspect="1"/>
          </p:cNvPicPr>
          <p:nvPr>
            <p:ph idx="1"/>
          </p:nvPr>
        </p:nvPicPr>
        <p:blipFill>
          <a:blip r:embed="rId2"/>
          <a:stretch>
            <a:fillRect/>
          </a:stretch>
        </p:blipFill>
        <p:spPr>
          <a:xfrm>
            <a:off x="2732508" y="2658439"/>
            <a:ext cx="6723809" cy="2723809"/>
          </a:xfrm>
        </p:spPr>
      </p:pic>
      <p:pic>
        <p:nvPicPr>
          <p:cNvPr id="8" name="Picture 7">
            <a:extLst>
              <a:ext uri="{FF2B5EF4-FFF2-40B4-BE49-F238E27FC236}">
                <a16:creationId xmlns:a16="http://schemas.microsoft.com/office/drawing/2014/main" id="{14AC5933-4A9C-362C-3768-82EC3E911CBA}"/>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2948282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E30AD-F773-E844-514D-B62CB25E5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FFA82-E44A-4ED2-CC44-0EA6E7673272}"/>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emp_info where year(hire_date)='1982';</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340C79FB-92D8-E3DE-4A43-CF87982B37F3}"/>
              </a:ext>
            </a:extLst>
          </p:cNvPr>
          <p:cNvPicPr>
            <a:picLocks noGrp="1" noChangeAspect="1"/>
          </p:cNvPicPr>
          <p:nvPr>
            <p:ph idx="1"/>
          </p:nvPr>
        </p:nvPicPr>
        <p:blipFill>
          <a:blip r:embed="rId2"/>
          <a:stretch>
            <a:fillRect/>
          </a:stretch>
        </p:blipFill>
        <p:spPr>
          <a:xfrm>
            <a:off x="2462565" y="2509414"/>
            <a:ext cx="5638095" cy="847619"/>
          </a:xfrm>
        </p:spPr>
      </p:pic>
      <p:pic>
        <p:nvPicPr>
          <p:cNvPr id="8" name="Picture 7">
            <a:extLst>
              <a:ext uri="{FF2B5EF4-FFF2-40B4-BE49-F238E27FC236}">
                <a16:creationId xmlns:a16="http://schemas.microsoft.com/office/drawing/2014/main" id="{662CA1B5-97F3-1554-6702-D5E018C61C22}"/>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0041421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83B49-959A-7D94-A058-E838C4E44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2A649-0FD6-1AD6-B7EC-EBD5F5E5D287}"/>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emp_info where day(hire_date)='02';</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EFF51D7-5C40-21A8-1351-8028224AC689}"/>
              </a:ext>
            </a:extLst>
          </p:cNvPr>
          <p:cNvPicPr>
            <a:picLocks noGrp="1" noChangeAspect="1"/>
          </p:cNvPicPr>
          <p:nvPr>
            <p:ph idx="1"/>
          </p:nvPr>
        </p:nvPicPr>
        <p:blipFill>
          <a:blip r:embed="rId2"/>
          <a:stretch>
            <a:fillRect/>
          </a:stretch>
        </p:blipFill>
        <p:spPr>
          <a:xfrm>
            <a:off x="2687358" y="2870085"/>
            <a:ext cx="5676190" cy="695238"/>
          </a:xfrm>
        </p:spPr>
      </p:pic>
      <p:pic>
        <p:nvPicPr>
          <p:cNvPr id="8" name="Picture 7">
            <a:extLst>
              <a:ext uri="{FF2B5EF4-FFF2-40B4-BE49-F238E27FC236}">
                <a16:creationId xmlns:a16="http://schemas.microsoft.com/office/drawing/2014/main" id="{EB34D7AF-5B48-D74A-EFFB-3315E315E9C8}"/>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4224561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21679-AE59-D080-6675-B95A09045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DCBEB-5464-C51D-1BAF-6818A96B69CF}"/>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emp_info where month(hire_date)='01';</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32D9E614-317C-C7E4-933E-90F70DA4ABC1}"/>
              </a:ext>
            </a:extLst>
          </p:cNvPr>
          <p:cNvPicPr>
            <a:picLocks noGrp="1" noChangeAspect="1"/>
          </p:cNvPicPr>
          <p:nvPr>
            <p:ph idx="1"/>
          </p:nvPr>
        </p:nvPicPr>
        <p:blipFill>
          <a:blip r:embed="rId2"/>
          <a:stretch>
            <a:fillRect/>
          </a:stretch>
        </p:blipFill>
        <p:spPr>
          <a:xfrm>
            <a:off x="2343171" y="2529098"/>
            <a:ext cx="5409524" cy="828571"/>
          </a:xfrm>
        </p:spPr>
      </p:pic>
      <p:pic>
        <p:nvPicPr>
          <p:cNvPr id="8" name="Picture 7">
            <a:extLst>
              <a:ext uri="{FF2B5EF4-FFF2-40B4-BE49-F238E27FC236}">
                <a16:creationId xmlns:a16="http://schemas.microsoft.com/office/drawing/2014/main" id="{76FE3049-3A7C-310F-155C-47F2800B83E1}"/>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432534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A5B114-DEDC-EB48-96DF-9A3F604B53F9}"/>
              </a:ext>
            </a:extLst>
          </p:cNvPr>
          <p:cNvSpPr>
            <a:spLocks noGrp="1"/>
          </p:cNvSpPr>
          <p:nvPr>
            <p:ph type="body" sz="half" idx="2"/>
          </p:nvPr>
        </p:nvSpPr>
        <p:spPr>
          <a:xfrm>
            <a:off x="1324244" y="711844"/>
            <a:ext cx="9904505" cy="5180956"/>
          </a:xfrm>
        </p:spPr>
        <p:txBody>
          <a:bodyPr>
            <a:noAutofit/>
          </a:bodyPr>
          <a:lstStyle/>
          <a:p>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b="0" i="0" dirty="0">
                <a:effectLst/>
                <a:latin typeface="Times New Roman" panose="02020603050405020304" pitchFamily="18" charset="0"/>
                <a:cs typeface="Times New Roman" panose="02020603050405020304" pitchFamily="18" charset="0"/>
              </a:rPr>
              <a:t>SQL database or relational database is a collection of highly structured tables, wherein each row reflects a data entity, and every column defines a specific information field.</a:t>
            </a:r>
          </a:p>
          <a:p>
            <a:r>
              <a:rPr lang="en-US" sz="2800" dirty="0">
                <a:latin typeface="Times New Roman" panose="02020603050405020304" pitchFamily="18" charset="0"/>
                <a:cs typeface="Times New Roman" panose="02020603050405020304" pitchFamily="18" charset="0"/>
              </a:rPr>
              <a:t>□ </a:t>
            </a:r>
            <a:r>
              <a:rPr lang="en-US" sz="2800" b="0" i="0" dirty="0">
                <a:effectLst/>
                <a:latin typeface="Times New Roman" panose="02020603050405020304" pitchFamily="18" charset="0"/>
                <a:cs typeface="Times New Roman" panose="02020603050405020304" pitchFamily="18" charset="0"/>
              </a:rPr>
              <a:t>Relational databases are built using the structured query language (SQL) to create, store, update, and retrieve data.</a:t>
            </a: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7A193EB-1AA8-A2D8-122A-B5EACE34FB87}"/>
              </a:ext>
            </a:extLst>
          </p:cNvPr>
          <p:cNvSpPr/>
          <p:nvPr/>
        </p:nvSpPr>
        <p:spPr>
          <a:xfrm>
            <a:off x="2849691" y="711844"/>
            <a:ext cx="5659498" cy="707886"/>
          </a:xfrm>
          <a:prstGeom prst="rect">
            <a:avLst/>
          </a:prstGeom>
          <a:noFill/>
        </p:spPr>
        <p:txBody>
          <a:bodyPr wrap="none" lIns="91440" tIns="45720" rIns="91440" bIns="45720">
            <a:spAutoFit/>
          </a:bodyPr>
          <a:lstStyle/>
          <a:p>
            <a:pPr algn="ctr"/>
            <a:r>
              <a:rPr lang="en-US" sz="4000" b="1" i="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SQL Database Definition</a:t>
            </a:r>
            <a:endParaRPr lang="en-IN"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07619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B979-CD6E-AD2A-A6F4-9246766C0D4E}"/>
              </a:ext>
            </a:extLst>
          </p:cNvPr>
          <p:cNvSpPr>
            <a:spLocks noGrp="1"/>
          </p:cNvSpPr>
          <p:nvPr>
            <p:ph type="title"/>
          </p:nvPr>
        </p:nvSpPr>
        <p:spPr>
          <a:xfrm>
            <a:off x="1143001" y="2184400"/>
            <a:ext cx="9905998" cy="3854768"/>
          </a:xfrm>
        </p:spPr>
        <p:txBody>
          <a:bodyPr>
            <a:normAutofit/>
          </a:bodyPr>
          <a:lstStyle/>
          <a:p>
            <a:r>
              <a:rPr lang="en-US" sz="2800" dirty="0">
                <a:latin typeface="Times New Roman" panose="02020603050405020304" pitchFamily="18" charset="0"/>
                <a:cs typeface="Times New Roman" panose="02020603050405020304" pitchFamily="18" charset="0"/>
              </a:rPr>
              <a:t>□ IF</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If with and conditions</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If with or conditions </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Count If</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0BC718C-1E50-217B-A092-408DA2F8C6EB}"/>
              </a:ext>
            </a:extLst>
          </p:cNvPr>
          <p:cNvSpPr/>
          <p:nvPr/>
        </p:nvSpPr>
        <p:spPr>
          <a:xfrm>
            <a:off x="3210876" y="1047095"/>
            <a:ext cx="4104009"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Logical Functions</a:t>
            </a:r>
          </a:p>
        </p:txBody>
      </p:sp>
    </p:spTree>
    <p:extLst>
      <p:ext uri="{BB962C8B-B14F-4D97-AF65-F5344CB8AC3E}">
        <p14:creationId xmlns:p14="http://schemas.microsoft.com/office/powerpoint/2010/main" val="19458830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1AE92-CD30-636C-6708-0FB5142FD8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4E2C7-C2C9-2E03-C9CC-A709AAB1A721}"/>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if (average&gt;=35,'pass','fail') as results from student_info;</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BC46B398-A9C5-B333-06CD-45C52EC2D4EF}"/>
              </a:ext>
            </a:extLst>
          </p:cNvPr>
          <p:cNvPicPr>
            <a:picLocks noGrp="1" noChangeAspect="1"/>
          </p:cNvPicPr>
          <p:nvPr>
            <p:ph idx="1"/>
          </p:nvPr>
        </p:nvPicPr>
        <p:blipFill>
          <a:blip r:embed="rId2"/>
          <a:stretch>
            <a:fillRect/>
          </a:stretch>
        </p:blipFill>
        <p:spPr>
          <a:xfrm>
            <a:off x="2546794" y="3129868"/>
            <a:ext cx="7095238" cy="1780952"/>
          </a:xfrm>
        </p:spPr>
      </p:pic>
      <p:pic>
        <p:nvPicPr>
          <p:cNvPr id="8" name="Picture 7">
            <a:extLst>
              <a:ext uri="{FF2B5EF4-FFF2-40B4-BE49-F238E27FC236}">
                <a16:creationId xmlns:a16="http://schemas.microsoft.com/office/drawing/2014/main" id="{07C078A0-533B-666D-A1DE-088C5AA1FF6A}"/>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1609209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5AD92-A632-26E0-75E8-5C3C320A5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4A3B0-10F9-A018-F613-8CFA30D4651A}"/>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if ((tamil&gt;=35) and (english&gt;=35) and (accounts&gt;=35)and(commerce&gt;35) and (economics&gt;=35),'pass','fail') as sub_wise_results from student_info;</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9DD7E56-9100-F14E-0865-2FD94BDB6C5D}"/>
              </a:ext>
            </a:extLst>
          </p:cNvPr>
          <p:cNvPicPr>
            <a:picLocks noGrp="1" noChangeAspect="1"/>
          </p:cNvPicPr>
          <p:nvPr>
            <p:ph idx="1"/>
          </p:nvPr>
        </p:nvPicPr>
        <p:blipFill>
          <a:blip r:embed="rId2"/>
          <a:stretch>
            <a:fillRect/>
          </a:stretch>
        </p:blipFill>
        <p:spPr>
          <a:xfrm>
            <a:off x="1719746" y="2605190"/>
            <a:ext cx="7733333" cy="1647619"/>
          </a:xfrm>
        </p:spPr>
      </p:pic>
      <p:pic>
        <p:nvPicPr>
          <p:cNvPr id="8" name="Picture 7">
            <a:extLst>
              <a:ext uri="{FF2B5EF4-FFF2-40B4-BE49-F238E27FC236}">
                <a16:creationId xmlns:a16="http://schemas.microsoft.com/office/drawing/2014/main" id="{0F3CE30D-D018-C164-4D16-93FA3E6D2CA4}"/>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34248185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7D3C8-F561-3AB3-1918-94F3ECF3F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C1B76-6B54-D63A-4C69-E2151B217B0E}"/>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if ((tamil&lt;35) or (english&lt;35) or (accounts&lt;35)or(commerce&lt;35) or (economics&lt;35),'fail','pass') as sub_wise_results from student_info;</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7371B91-4D2C-9DD6-B7CB-7CD9E87A0EA4}"/>
              </a:ext>
            </a:extLst>
          </p:cNvPr>
          <p:cNvPicPr>
            <a:picLocks noGrp="1" noChangeAspect="1"/>
          </p:cNvPicPr>
          <p:nvPr>
            <p:ph idx="1"/>
          </p:nvPr>
        </p:nvPicPr>
        <p:blipFill>
          <a:blip r:embed="rId2"/>
          <a:stretch>
            <a:fillRect/>
          </a:stretch>
        </p:blipFill>
        <p:spPr>
          <a:xfrm>
            <a:off x="1617201" y="2557571"/>
            <a:ext cx="7857143" cy="1742857"/>
          </a:xfrm>
        </p:spPr>
      </p:pic>
      <p:pic>
        <p:nvPicPr>
          <p:cNvPr id="8" name="Picture 7">
            <a:extLst>
              <a:ext uri="{FF2B5EF4-FFF2-40B4-BE49-F238E27FC236}">
                <a16:creationId xmlns:a16="http://schemas.microsoft.com/office/drawing/2014/main" id="{15527CBE-9536-7580-6733-121332F83A95}"/>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2530383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EC3BD-2FED-1489-A9B3-3EEFEFEC46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1FC3F-107C-3711-C1F2-2EBE3E08875B}"/>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Student_name, count(Att_status)as working_day, count(if(att_status = ' p','1',null)) as ind_present_count,count(if(att_status = ' A','1',null)) as Ind_Absent_count from att_info group by student_name;</a:t>
            </a:r>
            <a:endParaRPr lang="en-IN" sz="2000"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2AAA3B2A-6456-6747-23AE-4F8EAF14650B}"/>
              </a:ext>
            </a:extLst>
          </p:cNvPr>
          <p:cNvPicPr>
            <a:picLocks noGrp="1" noChangeAspect="1"/>
          </p:cNvPicPr>
          <p:nvPr>
            <p:ph idx="1"/>
          </p:nvPr>
        </p:nvPicPr>
        <p:blipFill>
          <a:blip r:embed="rId2"/>
          <a:stretch>
            <a:fillRect/>
          </a:stretch>
        </p:blipFill>
        <p:spPr>
          <a:xfrm>
            <a:off x="2901297" y="2655258"/>
            <a:ext cx="4780952" cy="2628571"/>
          </a:xfrm>
        </p:spPr>
      </p:pic>
      <p:pic>
        <p:nvPicPr>
          <p:cNvPr id="12" name="Picture 11">
            <a:extLst>
              <a:ext uri="{FF2B5EF4-FFF2-40B4-BE49-F238E27FC236}">
                <a16:creationId xmlns:a16="http://schemas.microsoft.com/office/drawing/2014/main" id="{FF81BE30-BCBD-B6C0-9A0C-BD6E2EACA976}"/>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2790787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5463-11D8-6CA0-ECFD-8C66041A4FA1}"/>
              </a:ext>
            </a:extLst>
          </p:cNvPr>
          <p:cNvSpPr>
            <a:spLocks noGrp="1"/>
          </p:cNvSpPr>
          <p:nvPr>
            <p:ph type="title"/>
          </p:nvPr>
        </p:nvSpPr>
        <p:spPr>
          <a:xfrm>
            <a:off x="1143001" y="1422400"/>
            <a:ext cx="9905998" cy="5080000"/>
          </a:xfrm>
        </p:spPr>
        <p:txBody>
          <a:bodyPr>
            <a:noAutofit/>
          </a:bodyPr>
          <a:lstStyle/>
          <a:p>
            <a:r>
              <a:rPr lang="en-US" sz="32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Inner Join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Left Join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Right Join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Cross join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Full Outer Join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when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then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basic joins Trigger (Create table after connections</a:t>
            </a:r>
            <a:r>
              <a:rPr lang="en-US" sz="3200" dirty="0">
                <a:latin typeface="Times New Roman" panose="02020603050405020304" pitchFamily="18" charset="0"/>
                <a:cs typeface="Times New Roman" panose="02020603050405020304" pitchFamily="18" charset="0"/>
              </a:rPr>
              <a:t>)</a:t>
            </a:r>
            <a:br>
              <a:rPr lang="en-US"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385EBAD-1458-5BE2-55D2-91B52D8CA7FC}"/>
              </a:ext>
            </a:extLst>
          </p:cNvPr>
          <p:cNvSpPr/>
          <p:nvPr/>
        </p:nvSpPr>
        <p:spPr>
          <a:xfrm>
            <a:off x="4133564" y="355600"/>
            <a:ext cx="2685351"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Join Queries</a:t>
            </a:r>
          </a:p>
        </p:txBody>
      </p:sp>
    </p:spTree>
    <p:extLst>
      <p:ext uri="{BB962C8B-B14F-4D97-AF65-F5344CB8AC3E}">
        <p14:creationId xmlns:p14="http://schemas.microsoft.com/office/powerpoint/2010/main" val="5918991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DA46A-AFF8-FDAB-169C-D8FBDB4D02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8B675-FE30-BEA0-7755-DF234FB52662}"/>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from emp_det inner join sal_info on emp_det . emp_id=sal_info.emp_id order by emp_det.emp_id asc;</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A0F893E0-45B1-88DE-98AF-72066B12DB10}"/>
              </a:ext>
            </a:extLst>
          </p:cNvPr>
          <p:cNvPicPr>
            <a:picLocks noGrp="1" noChangeAspect="1"/>
          </p:cNvPicPr>
          <p:nvPr>
            <p:ph idx="1"/>
          </p:nvPr>
        </p:nvPicPr>
        <p:blipFill>
          <a:blip r:embed="rId2"/>
          <a:stretch>
            <a:fillRect/>
          </a:stretch>
        </p:blipFill>
        <p:spPr>
          <a:xfrm>
            <a:off x="2600737" y="2627555"/>
            <a:ext cx="6580952" cy="1342857"/>
          </a:xfrm>
        </p:spPr>
      </p:pic>
      <p:pic>
        <p:nvPicPr>
          <p:cNvPr id="7" name="Picture 6">
            <a:extLst>
              <a:ext uri="{FF2B5EF4-FFF2-40B4-BE49-F238E27FC236}">
                <a16:creationId xmlns:a16="http://schemas.microsoft.com/office/drawing/2014/main" id="{22FFEBD0-0345-0E2D-E70F-095505A90D1D}"/>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22188362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2515B-590B-7785-A6E2-7AB4B22A9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594D-F8F2-B67A-1F4A-B51709A74E17}"/>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emp_det left join sal_info on emp_det.emp_id=sal_info.emp_id;</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EBE1E46C-A376-8F65-F357-E0315D4523AC}"/>
              </a:ext>
            </a:extLst>
          </p:cNvPr>
          <p:cNvPicPr>
            <a:picLocks noGrp="1" noChangeAspect="1"/>
          </p:cNvPicPr>
          <p:nvPr>
            <p:ph idx="1"/>
          </p:nvPr>
        </p:nvPicPr>
        <p:blipFill>
          <a:blip r:embed="rId2"/>
          <a:stretch>
            <a:fillRect/>
          </a:stretch>
        </p:blipFill>
        <p:spPr>
          <a:xfrm>
            <a:off x="1908276" y="2559616"/>
            <a:ext cx="6685714" cy="1438095"/>
          </a:xfrm>
        </p:spPr>
      </p:pic>
      <p:pic>
        <p:nvPicPr>
          <p:cNvPr id="8" name="Picture 7">
            <a:extLst>
              <a:ext uri="{FF2B5EF4-FFF2-40B4-BE49-F238E27FC236}">
                <a16:creationId xmlns:a16="http://schemas.microsoft.com/office/drawing/2014/main" id="{A6927D2D-633F-2EFD-315F-BD0C6B6F1D09}"/>
              </a:ext>
            </a:extLst>
          </p:cNvPr>
          <p:cNvPicPr>
            <a:picLocks noChangeAspect="1"/>
          </p:cNvPicPr>
          <p:nvPr/>
        </p:nvPicPr>
        <p:blipFill>
          <a:blip r:embed="rId3"/>
          <a:stretch>
            <a:fillRect/>
          </a:stretch>
        </p:blipFill>
        <p:spPr>
          <a:xfrm>
            <a:off x="1141413" y="2042638"/>
            <a:ext cx="866667" cy="285714"/>
          </a:xfrm>
          <a:prstGeom prst="rect">
            <a:avLst/>
          </a:prstGeom>
        </p:spPr>
      </p:pic>
    </p:spTree>
    <p:extLst>
      <p:ext uri="{BB962C8B-B14F-4D97-AF65-F5344CB8AC3E}">
        <p14:creationId xmlns:p14="http://schemas.microsoft.com/office/powerpoint/2010/main" val="4182651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DCF8C-94DD-8172-FFEC-5360FC0B6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F68082-1496-0AF6-1CA8-500FF866EC23}"/>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emp_det right join sal_info on emp_det.emp_id= sal_info.emp_id;</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EFEDDB62-9DF3-C770-5243-7420E4237ECD}"/>
              </a:ext>
            </a:extLst>
          </p:cNvPr>
          <p:cNvPicPr>
            <a:picLocks noGrp="1" noChangeAspect="1"/>
          </p:cNvPicPr>
          <p:nvPr>
            <p:ph idx="1"/>
          </p:nvPr>
        </p:nvPicPr>
        <p:blipFill>
          <a:blip r:embed="rId2"/>
          <a:stretch>
            <a:fillRect/>
          </a:stretch>
        </p:blipFill>
        <p:spPr>
          <a:xfrm>
            <a:off x="2411186" y="2930447"/>
            <a:ext cx="6533333" cy="1285714"/>
          </a:xfrm>
        </p:spPr>
      </p:pic>
      <p:pic>
        <p:nvPicPr>
          <p:cNvPr id="8" name="Picture 7">
            <a:extLst>
              <a:ext uri="{FF2B5EF4-FFF2-40B4-BE49-F238E27FC236}">
                <a16:creationId xmlns:a16="http://schemas.microsoft.com/office/drawing/2014/main" id="{0C1B622E-E745-B035-45BB-D165512BE627}"/>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42847157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2A567-5D1A-9096-F4B7-199F5DE9B2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93D45-A45D-6995-41B2-ED17A4EF5A94}"/>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(select * from emp_det left join sal_info on emp_det.emp_id=sal_info.emp_id)union(select * from emp_det right join sal_info on emp_det.emp_id=sal_info.emp_id);</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5A95DDC3-4E0C-82EF-8BE6-E88257F85545}"/>
              </a:ext>
            </a:extLst>
          </p:cNvPr>
          <p:cNvPicPr>
            <a:picLocks noGrp="1" noChangeAspect="1"/>
          </p:cNvPicPr>
          <p:nvPr>
            <p:ph idx="1"/>
          </p:nvPr>
        </p:nvPicPr>
        <p:blipFill>
          <a:blip r:embed="rId2"/>
          <a:stretch>
            <a:fillRect/>
          </a:stretch>
        </p:blipFill>
        <p:spPr>
          <a:xfrm>
            <a:off x="2243228" y="2748047"/>
            <a:ext cx="6523809" cy="1361905"/>
          </a:xfrm>
        </p:spPr>
      </p:pic>
      <p:pic>
        <p:nvPicPr>
          <p:cNvPr id="8" name="Picture 7">
            <a:extLst>
              <a:ext uri="{FF2B5EF4-FFF2-40B4-BE49-F238E27FC236}">
                <a16:creationId xmlns:a16="http://schemas.microsoft.com/office/drawing/2014/main" id="{47DAAB03-9712-ACC0-7CEF-7C6A85FE4421}"/>
              </a:ext>
            </a:extLst>
          </p:cNvPr>
          <p:cNvPicPr>
            <a:picLocks noChangeAspect="1"/>
          </p:cNvPicPr>
          <p:nvPr/>
        </p:nvPicPr>
        <p:blipFill>
          <a:blip r:embed="rId3"/>
          <a:stretch>
            <a:fillRect/>
          </a:stretch>
        </p:blipFill>
        <p:spPr>
          <a:xfrm>
            <a:off x="1141413" y="2174719"/>
            <a:ext cx="866667" cy="285714"/>
          </a:xfrm>
          <a:prstGeom prst="rect">
            <a:avLst/>
          </a:prstGeom>
        </p:spPr>
      </p:pic>
    </p:spTree>
    <p:extLst>
      <p:ext uri="{BB962C8B-B14F-4D97-AF65-F5344CB8AC3E}">
        <p14:creationId xmlns:p14="http://schemas.microsoft.com/office/powerpoint/2010/main" val="8391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34B82B-E0A9-F752-EC51-58EACC53FE46}"/>
              </a:ext>
            </a:extLst>
          </p:cNvPr>
          <p:cNvPicPr>
            <a:picLocks noChangeAspect="1"/>
          </p:cNvPicPr>
          <p:nvPr/>
        </p:nvPicPr>
        <p:blipFill>
          <a:blip r:embed="rId2"/>
          <a:stretch>
            <a:fillRect/>
          </a:stretch>
        </p:blipFill>
        <p:spPr>
          <a:xfrm>
            <a:off x="3233013" y="1435261"/>
            <a:ext cx="4800000" cy="5023412"/>
          </a:xfrm>
          <a:prstGeom prst="rect">
            <a:avLst/>
          </a:prstGeom>
        </p:spPr>
      </p:pic>
      <p:sp>
        <p:nvSpPr>
          <p:cNvPr id="4" name="Rectangle 3">
            <a:extLst>
              <a:ext uri="{FF2B5EF4-FFF2-40B4-BE49-F238E27FC236}">
                <a16:creationId xmlns:a16="http://schemas.microsoft.com/office/drawing/2014/main" id="{260AD6A7-EB43-30AC-833B-F91742A43FF9}"/>
              </a:ext>
            </a:extLst>
          </p:cNvPr>
          <p:cNvSpPr/>
          <p:nvPr/>
        </p:nvSpPr>
        <p:spPr>
          <a:xfrm>
            <a:off x="1886673" y="231494"/>
            <a:ext cx="6959109" cy="769441"/>
          </a:xfrm>
          <a:prstGeom prst="rect">
            <a:avLst/>
          </a:prstGeom>
          <a:noFill/>
        </p:spPr>
        <p:txBody>
          <a:bodyPr wrap="square" lIns="91440" tIns="45720" rIns="91440" bIns="45720">
            <a:spAutoFit/>
          </a:bodyPr>
          <a:lstStyle/>
          <a:p>
            <a:pPr algn="ctr"/>
            <a:r>
              <a:rPr lang="en-US" sz="4400" b="1" cap="none" spc="0" dirty="0">
                <a:ln w="13462">
                  <a:solidFill>
                    <a:schemeClr val="bg1"/>
                  </a:solidFill>
                  <a:prstDash val="solid"/>
                </a:ln>
                <a:effectLst>
                  <a:outerShdw dist="38100" dir="2700000" algn="bl" rotWithShape="0">
                    <a:schemeClr val="accent5"/>
                  </a:outerShdw>
                </a:effectLst>
                <a:latin typeface="Times New Roman" panose="02020603050405020304" pitchFamily="18" charset="0"/>
                <a:cs typeface="Times New Roman" panose="02020603050405020304" pitchFamily="18" charset="0"/>
              </a:rPr>
              <a:t>DATA TYPES </a:t>
            </a:r>
          </a:p>
        </p:txBody>
      </p:sp>
    </p:spTree>
    <p:extLst>
      <p:ext uri="{BB962C8B-B14F-4D97-AF65-F5344CB8AC3E}">
        <p14:creationId xmlns:p14="http://schemas.microsoft.com/office/powerpoint/2010/main" val="36359113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5978-6C57-1359-D26F-3A47975BB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E8C1E-97B4-AABE-3AD8-48CEB453499F}"/>
              </a:ext>
            </a:extLst>
          </p:cNvPr>
          <p:cNvSpPr>
            <a:spLocks noGrp="1"/>
          </p:cNvSpPr>
          <p:nvPr>
            <p:ph type="title"/>
          </p:nvPr>
        </p:nvSpPr>
        <p:spPr>
          <a:xfrm>
            <a:off x="1141413" y="294640"/>
            <a:ext cx="9905998" cy="2672080"/>
          </a:xfrm>
        </p:spPr>
        <p:txBody>
          <a:bodyPr>
            <a:normAutofit/>
          </a:bodyPr>
          <a:lstStyle/>
          <a:p>
            <a:r>
              <a:rPr lang="en-US" sz="1800" dirty="0">
                <a:latin typeface="Times New Roman" panose="02020603050405020304" pitchFamily="18" charset="0"/>
                <a:cs typeface="Times New Roman" panose="02020603050405020304" pitchFamily="18" charset="0"/>
              </a:rPr>
              <a:t>Create table Student_Course_Info as  select Student_Det.Student_Name, Student_Det.City_State, Student_Det.Roll_No, Student_Det.Course_ID, Course_Info.Course_Name, Marks_Info.Finance, Marks_Info.Cost, Marks_Info.Corporate,(Marks_Info.Finance+Marks_Info.Cost+Marks_Info   . Corporate)asTotal_Marks,Round((Marks_Info.Finance+Marks_Info.Cost+Marks_Info.Corporate)/3,0) as Average from Student_Det inner join Course_info on Student_Det.Course_ID = Course_Info.Course_ID inner join Marks_info on Student_Det.Student_Id=Marks_Info.student_ID;</a:t>
            </a:r>
            <a:endParaRPr lang="en-IN" sz="18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3F0194F-6888-AFA4-B371-A1C0D7D5B50B}"/>
              </a:ext>
            </a:extLst>
          </p:cNvPr>
          <p:cNvPicPr>
            <a:picLocks noGrp="1" noChangeAspect="1"/>
          </p:cNvPicPr>
          <p:nvPr>
            <p:ph idx="1"/>
          </p:nvPr>
        </p:nvPicPr>
        <p:blipFill>
          <a:blip r:embed="rId2"/>
          <a:stretch>
            <a:fillRect/>
          </a:stretch>
        </p:blipFill>
        <p:spPr>
          <a:xfrm>
            <a:off x="1060133" y="3339308"/>
            <a:ext cx="9906000" cy="179384"/>
          </a:xfrm>
        </p:spPr>
      </p:pic>
    </p:spTree>
    <p:extLst>
      <p:ext uri="{BB962C8B-B14F-4D97-AF65-F5344CB8AC3E}">
        <p14:creationId xmlns:p14="http://schemas.microsoft.com/office/powerpoint/2010/main" val="29289182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1F770-36FA-9A89-5EF2-E17AF42AD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C68CD-CD7F-AEC2-A086-F3FB83F39D1E}"/>
              </a:ext>
            </a:extLst>
          </p:cNvPr>
          <p:cNvSpPr>
            <a:spLocks noGrp="1"/>
          </p:cNvSpPr>
          <p:nvPr>
            <p:ph type="title"/>
          </p:nvPr>
        </p:nvSpPr>
        <p:spPr>
          <a:xfrm>
            <a:off x="1141413" y="193040"/>
            <a:ext cx="9905998" cy="5405120"/>
          </a:xfrm>
        </p:spPr>
        <p:txBody>
          <a:bodyPr>
            <a:normAutofit/>
          </a:bodyPr>
          <a:lstStyle/>
          <a:p>
            <a:r>
              <a:rPr lang="en-US" sz="3200" dirty="0">
                <a:latin typeface="Times New Roman" panose="02020603050405020304" pitchFamily="18" charset="0"/>
                <a:cs typeface="Times New Roman" panose="02020603050405020304" pitchFamily="18" charset="0"/>
              </a:rPr>
              <a:t>Procedures concepts (SQL Automation)</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delimiter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create procedure  store_data2()</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begin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select * from student_det;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select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case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when city_state = 'Erode' then 500</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when city_state = 'Tiruppur' then 700</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when city_state = 'Tiruchirapalli' then 400</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when city_state = 'Kumarapalayam' then 350</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when city_state = 'Salem' then 700</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when city_state = 'Chennai' then 800</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when city_state = 'Madurai' then 1000</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end as Bus_pass_det from student_det;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select * from student_det where city_state = 'chennai</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'and age &gt;=22;</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end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delimiter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call store_data2;</a:t>
            </a:r>
            <a:endParaRPr lang="en-IN"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42B62D9-BAC2-0786-5608-26A6B1CF87E7}"/>
              </a:ext>
            </a:extLst>
          </p:cNvPr>
          <p:cNvPicPr>
            <a:picLocks noChangeAspect="1"/>
          </p:cNvPicPr>
          <p:nvPr/>
        </p:nvPicPr>
        <p:blipFill>
          <a:blip r:embed="rId2"/>
          <a:stretch>
            <a:fillRect/>
          </a:stretch>
        </p:blipFill>
        <p:spPr>
          <a:xfrm>
            <a:off x="2379710" y="5791200"/>
            <a:ext cx="7038610" cy="599440"/>
          </a:xfrm>
          <a:prstGeom prst="rect">
            <a:avLst/>
          </a:prstGeom>
        </p:spPr>
      </p:pic>
    </p:spTree>
    <p:extLst>
      <p:ext uri="{BB962C8B-B14F-4D97-AF65-F5344CB8AC3E}">
        <p14:creationId xmlns:p14="http://schemas.microsoft.com/office/powerpoint/2010/main" val="2839165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148C-050C-4026-6C44-8CF6E210E4F8}"/>
              </a:ext>
            </a:extLst>
          </p:cNvPr>
          <p:cNvSpPr>
            <a:spLocks noGrp="1"/>
          </p:cNvSpPr>
          <p:nvPr>
            <p:ph type="title"/>
          </p:nvPr>
        </p:nvSpPr>
        <p:spPr>
          <a:xfrm>
            <a:off x="1143001" y="2082800"/>
            <a:ext cx="9905998" cy="3997008"/>
          </a:xfrm>
        </p:spPr>
        <p:txBody>
          <a:bodyPr>
            <a:normAutofit/>
          </a:bodyPr>
          <a:lstStyle/>
          <a:p>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before insert</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after insert</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 before update</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 after update</a:t>
            </a:r>
            <a:br>
              <a:rPr lang="en-US"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846523D-0A81-805A-7E0B-C6EC01F3AB8E}"/>
              </a:ext>
            </a:extLst>
          </p:cNvPr>
          <p:cNvSpPr/>
          <p:nvPr/>
        </p:nvSpPr>
        <p:spPr>
          <a:xfrm>
            <a:off x="2974117" y="1026775"/>
            <a:ext cx="5613845"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Triggers (SQL Automation)</a:t>
            </a:r>
            <a:endParaRPr lang="en-IN"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2122225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A6D7A-F4AD-B92F-FFB0-F6DF1E6A8F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9E39A-5577-0714-48A0-E43A121101ED}"/>
              </a:ext>
            </a:extLst>
          </p:cNvPr>
          <p:cNvSpPr>
            <a:spLocks noGrp="1"/>
          </p:cNvSpPr>
          <p:nvPr>
            <p:ph type="title"/>
          </p:nvPr>
        </p:nvSpPr>
        <p:spPr>
          <a:xfrm>
            <a:off x="1141413" y="618518"/>
            <a:ext cx="9905998" cy="4817082"/>
          </a:xfrm>
        </p:spPr>
        <p:txBody>
          <a:bodyPr>
            <a:normAutofit fontScale="90000"/>
          </a:bodyPr>
          <a:lstStyle/>
          <a:p>
            <a:pPr marL="342900" indent="-342900">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trigger before insert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delimiter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create trigger Age_check before insert</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on student_det for each row</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begin</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if new . age&lt;=0 then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set new.age=0;</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end if;</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end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delimiter ;</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7C93118-4FDB-FEF0-6B6F-ADAA62D88B70}"/>
              </a:ext>
            </a:extLst>
          </p:cNvPr>
          <p:cNvPicPr>
            <a:picLocks noGrp="1" noChangeAspect="1"/>
          </p:cNvPicPr>
          <p:nvPr>
            <p:ph idx="1"/>
          </p:nvPr>
        </p:nvPicPr>
        <p:blipFill>
          <a:blip r:embed="rId2"/>
          <a:stretch>
            <a:fillRect/>
          </a:stretch>
        </p:blipFill>
        <p:spPr>
          <a:xfrm>
            <a:off x="826453" y="5512719"/>
            <a:ext cx="9906000" cy="207350"/>
          </a:xfrm>
        </p:spPr>
      </p:pic>
    </p:spTree>
    <p:extLst>
      <p:ext uri="{BB962C8B-B14F-4D97-AF65-F5344CB8AC3E}">
        <p14:creationId xmlns:p14="http://schemas.microsoft.com/office/powerpoint/2010/main" val="2433485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80254-1E82-756D-743A-4173627EFC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2721F-82FC-4C34-99EC-0073EB611D90}"/>
              </a:ext>
            </a:extLst>
          </p:cNvPr>
          <p:cNvSpPr>
            <a:spLocks noGrp="1"/>
          </p:cNvSpPr>
          <p:nvPr>
            <p:ph type="title"/>
          </p:nvPr>
        </p:nvSpPr>
        <p:spPr>
          <a:xfrm>
            <a:off x="1141413" y="618518"/>
            <a:ext cx="9905998" cy="4380202"/>
          </a:xfrm>
        </p:spPr>
        <p:txBody>
          <a:bodyPr>
            <a:normAutofit fontScale="90000"/>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trigger after insert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Delimiter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create trigger backup_update after insert 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student_det for each row</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begin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insert into student_backup_det(student_id,student_name,city_state,age,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community,marks)values (new.student_id,new.student_name,new.city_state,new.age,new.</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community,new.marks);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end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delimiter ;</a:t>
            </a:r>
            <a:endParaRPr lang="en-IN" sz="2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F7F94D0-03A9-8F8D-8C03-7E8155EEB371}"/>
              </a:ext>
            </a:extLst>
          </p:cNvPr>
          <p:cNvPicPr>
            <a:picLocks noGrp="1" noChangeAspect="1"/>
          </p:cNvPicPr>
          <p:nvPr>
            <p:ph idx="1"/>
          </p:nvPr>
        </p:nvPicPr>
        <p:blipFill>
          <a:blip r:embed="rId2"/>
          <a:stretch>
            <a:fillRect/>
          </a:stretch>
        </p:blipFill>
        <p:spPr>
          <a:xfrm>
            <a:off x="1032160" y="5330520"/>
            <a:ext cx="9657143" cy="200000"/>
          </a:xfrm>
        </p:spPr>
      </p:pic>
    </p:spTree>
    <p:extLst>
      <p:ext uri="{BB962C8B-B14F-4D97-AF65-F5344CB8AC3E}">
        <p14:creationId xmlns:p14="http://schemas.microsoft.com/office/powerpoint/2010/main" val="33166691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128E1-9809-0B22-B910-308D7C5B5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C089A-F060-652A-BD30-151088E02A3D}"/>
              </a:ext>
            </a:extLst>
          </p:cNvPr>
          <p:cNvSpPr>
            <a:spLocks noGrp="1"/>
          </p:cNvSpPr>
          <p:nvPr>
            <p:ph type="title"/>
          </p:nvPr>
        </p:nvSpPr>
        <p:spPr>
          <a:xfrm>
            <a:off x="1141413" y="618518"/>
            <a:ext cx="9905998" cy="5111722"/>
          </a:xfrm>
        </p:spPr>
        <p:txBody>
          <a:bodyPr>
            <a:normAutofit fontScale="90000"/>
          </a:bodyPr>
          <a:lstStyle/>
          <a:p>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a:t>
            </a:r>
            <a:r>
              <a:rPr lang="en-US" sz="2700" dirty="0">
                <a:latin typeface="Times New Roman" panose="02020603050405020304" pitchFamily="18" charset="0"/>
                <a:cs typeface="Times New Roman" panose="02020603050405020304" pitchFamily="18" charset="0"/>
              </a:rPr>
              <a:t>TRIGGER BEFORE UPDATE</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delimiter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create trigger Update_salary Before update onemp_info for each row</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begin</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If new. salary &gt;= 40000 thenset new.salary = 'High_salary’;</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elseif new.salary &gt;= 35000 thenset new.salary = 'Good_salary’;</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elseif new.salary &gt;=15000 thenset new.salary = 'average_salary’;</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elseif new.salary &gt;=0 thenset new.salary = 'low_salary’;</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end if;</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end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delimiter ;</a:t>
            </a:r>
            <a:endParaRPr lang="en-IN" sz="20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1B68480-E8B1-DBDA-9B2F-801B748D1DF4}"/>
              </a:ext>
            </a:extLst>
          </p:cNvPr>
          <p:cNvPicPr>
            <a:picLocks noGrp="1" noChangeAspect="1"/>
          </p:cNvPicPr>
          <p:nvPr>
            <p:ph idx="1"/>
          </p:nvPr>
        </p:nvPicPr>
        <p:blipFill>
          <a:blip r:embed="rId2"/>
          <a:stretch>
            <a:fillRect/>
          </a:stretch>
        </p:blipFill>
        <p:spPr>
          <a:xfrm>
            <a:off x="968693" y="5898311"/>
            <a:ext cx="9906000" cy="226785"/>
          </a:xfrm>
        </p:spPr>
      </p:pic>
    </p:spTree>
    <p:extLst>
      <p:ext uri="{BB962C8B-B14F-4D97-AF65-F5344CB8AC3E}">
        <p14:creationId xmlns:p14="http://schemas.microsoft.com/office/powerpoint/2010/main" val="5209282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1EB22-C3EF-4165-635B-2667AC50E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A6D75-2019-E4BD-DD1F-56E0915C497D}"/>
              </a:ext>
            </a:extLst>
          </p:cNvPr>
          <p:cNvSpPr>
            <a:spLocks noGrp="1"/>
          </p:cNvSpPr>
          <p:nvPr>
            <p:ph type="title"/>
          </p:nvPr>
        </p:nvSpPr>
        <p:spPr>
          <a:xfrm>
            <a:off x="1229359" y="172720"/>
            <a:ext cx="9818051" cy="5435600"/>
          </a:xfrm>
        </p:spPr>
        <p:txBody>
          <a:bodyPr>
            <a:norm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TRIGGER AFTER UPDATE</a:t>
            </a: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delimiter //</a:t>
            </a: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create trigger sal_grade_update after update on emp_info1 for each row</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begin</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if new.salary &gt;= 40000 then insert into emp_salary1 values(new.emp_id, 'High Salary’);</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elseif new.salary &gt;= 35000 then insert into emp_salary1 values(new.emp_id, 'Good Salary’);</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elseif new.salary &gt;= 15000 then insert into emp_salary1 values(new.emp_id, 'Average Salary’);</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elseif new.salary &gt;= 0 then insert into emp_salary1 values(new.emp_id, 'Low Salary’);</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end if;</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end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delimiter ;</a:t>
            </a:r>
          </a:p>
        </p:txBody>
      </p:sp>
      <p:pic>
        <p:nvPicPr>
          <p:cNvPr id="5" name="Picture 4">
            <a:extLst>
              <a:ext uri="{FF2B5EF4-FFF2-40B4-BE49-F238E27FC236}">
                <a16:creationId xmlns:a16="http://schemas.microsoft.com/office/drawing/2014/main" id="{F2959938-641C-5641-8BFD-90FDD1369655}"/>
              </a:ext>
            </a:extLst>
          </p:cNvPr>
          <p:cNvPicPr>
            <a:picLocks noChangeAspect="1"/>
          </p:cNvPicPr>
          <p:nvPr/>
        </p:nvPicPr>
        <p:blipFill>
          <a:blip r:embed="rId2"/>
          <a:stretch>
            <a:fillRect/>
          </a:stretch>
        </p:blipFill>
        <p:spPr>
          <a:xfrm>
            <a:off x="1367409" y="5608320"/>
            <a:ext cx="9152381" cy="276190"/>
          </a:xfrm>
          <a:prstGeom prst="rect">
            <a:avLst/>
          </a:prstGeom>
        </p:spPr>
      </p:pic>
    </p:spTree>
    <p:extLst>
      <p:ext uri="{BB962C8B-B14F-4D97-AF65-F5344CB8AC3E}">
        <p14:creationId xmlns:p14="http://schemas.microsoft.com/office/powerpoint/2010/main" val="27107090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AF5D42-4A76-5D72-4E3C-B778159D9828}"/>
              </a:ext>
            </a:extLst>
          </p:cNvPr>
          <p:cNvSpPr/>
          <p:nvPr/>
        </p:nvSpPr>
        <p:spPr>
          <a:xfrm>
            <a:off x="3058950" y="3044279"/>
            <a:ext cx="5556729" cy="769441"/>
          </a:xfrm>
          <a:prstGeom prst="rect">
            <a:avLst/>
          </a:prstGeom>
          <a:noFill/>
        </p:spPr>
        <p:txBody>
          <a:bodyPr wrap="square" lIns="91440" tIns="45720" rIns="91440" bIns="45720">
            <a:spAutoFit/>
          </a:bodyPr>
          <a:lstStyle/>
          <a:p>
            <a:pPr algn="ct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3738736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1346</TotalTime>
  <Words>3466</Words>
  <Application>Microsoft Office PowerPoint</Application>
  <PresentationFormat>Widescreen</PresentationFormat>
  <Paragraphs>224</Paragraphs>
  <Slides>97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Arial</vt:lpstr>
      <vt:lpstr>Bookman Old Style</vt:lpstr>
      <vt:lpstr>Calibri</vt:lpstr>
      <vt:lpstr>Javanese Text</vt:lpstr>
      <vt:lpstr>Times New Roman</vt:lpstr>
      <vt:lpstr>Tw Cen MT</vt:lpstr>
      <vt:lpstr>Circuit</vt:lpstr>
      <vt:lpstr>PowerPoint Presentation</vt:lpstr>
      <vt:lpstr>□  MySQL is the world's most popular open source   database.   □ According to DB-Engines, MySQL ranks as the second- most-popular database, behind Oracle Database.   □ MySQL powers many of the most accessed applications, including Facebook, Twitter, Netflix, Uber, Airbnb, Shopify, and Booking.com. </vt:lpstr>
      <vt:lpstr>PowerPoint Presentation</vt:lpstr>
      <vt:lpstr>MYSQL SERVERS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 </vt:lpstr>
      <vt:lpstr> </vt:lpstr>
      <vt:lpstr>PowerPoint Presentation</vt:lpstr>
      <vt:lpstr>create database windows;</vt:lpstr>
      <vt:lpstr>show database ;</vt:lpstr>
      <vt:lpstr>drop database window;</vt:lpstr>
      <vt:lpstr>alter table student_details modify gender varchar (15);</vt:lpstr>
      <vt:lpstr>CREATE TABLE STUDENT_INFO  (Student_ID INT NOT NULL AUTO_INCREMENT,Student_Name VARCHAR(20) NOT NULL,City_State VARCHAR(15) NOT NULL,Age INT NOT NULL,Result VARCHAR(15) NOT NULL,Marks INT NOT NULL,PRIMARY KEY (STUDENT_ID));</vt:lpstr>
      <vt:lpstr>show tables;</vt:lpstr>
      <vt:lpstr>insert into sal_info values (121, 1, '2022-06-10', 10000), (156, 2, '2022-06-12', 18000), (134, 3, '2022-06-15', 12000), (167, 4, '2022-06-20', 16000), (178, 5, '2022-06-23', 12000);</vt:lpstr>
      <vt:lpstr>drop table student_det;</vt:lpstr>
      <vt:lpstr>  alter table student10_det auto_increment=101;</vt:lpstr>
      <vt:lpstr>   alter table student_details modify gender varchar (15);</vt:lpstr>
      <vt:lpstr>alter table student10_det DROP city_state;</vt:lpstr>
      <vt:lpstr>alter table student10_det rename to student_details;</vt:lpstr>
      <vt:lpstr>update student_info set age = 18 where student_id =26;</vt:lpstr>
      <vt:lpstr>delete from student_info where student_id=20;</vt:lpstr>
      <vt:lpstr>My SQL General Functions </vt:lpstr>
      <vt:lpstr>    select * from student_info where marks='97’; </vt:lpstr>
      <vt:lpstr>select * from student_info where city_state='chennai' or city_state='salem';</vt:lpstr>
      <vt:lpstr>select * from student_info where city_state='chennai' and result='good'; </vt:lpstr>
      <vt:lpstr>select * from student_info where age in ('17','18','21');</vt:lpstr>
      <vt:lpstr>select * from student_info where result not in ( 'Average');</vt:lpstr>
      <vt:lpstr>select * from student_info where age &gt;22;</vt:lpstr>
      <vt:lpstr>select * from student_info where age &lt;22;</vt:lpstr>
      <vt:lpstr>select * from student_info where age &lt; &gt; 21;</vt:lpstr>
      <vt:lpstr>select * from student_info where city_state !='chennai';</vt:lpstr>
      <vt:lpstr>select count(*) from student_info;</vt:lpstr>
      <vt:lpstr>select distinct Result  from student_info;</vt:lpstr>
      <vt:lpstr>select count(distinct city_state) as Total_states  from student_info;</vt:lpstr>
      <vt:lpstr>select * from student_info order by marks asc;</vt:lpstr>
      <vt:lpstr>select * from student_info order by marks desc;</vt:lpstr>
      <vt:lpstr>select city_state, count(student_id) as student_id fromstudent_info group by city_state;</vt:lpstr>
      <vt:lpstr>select * from  student_info limit 15,3;</vt:lpstr>
      <vt:lpstr>select * from student_info where student_name like 'Ma%';</vt:lpstr>
      <vt:lpstr>select * from student_info where student_name like '%vi';</vt:lpstr>
      <vt:lpstr>select * from student_det where results not like 'Average';</vt:lpstr>
      <vt:lpstr>PowerPoint Presentation</vt:lpstr>
      <vt:lpstr>select sum(marks) as total_marks from student_info;</vt:lpstr>
      <vt:lpstr>select min(marks) from student_info;</vt:lpstr>
      <vt:lpstr>select max(marks) from student_info;</vt:lpstr>
      <vt:lpstr>select round (avg(marks)) from student_info;</vt:lpstr>
      <vt:lpstr>Lcase  Ucase   Left   Right   Concat   Trim   Char_Length   Mid   Length</vt:lpstr>
      <vt:lpstr>select lcase(student_name) from student_det;</vt:lpstr>
      <vt:lpstr>select ucase(student_name) from student_det;</vt:lpstr>
      <vt:lpstr>select left(student_id,3) as left_string from studenT_det;</vt:lpstr>
      <vt:lpstr>select right(student_id,2) as right_string from student_det;</vt:lpstr>
      <vt:lpstr>select concat (student_name," ",student_initial)as student_full_name from student_det;</vt:lpstr>
      <vt:lpstr>select trim(student_name) from student_det;</vt:lpstr>
      <vt:lpstr>select *, char_length(student_name)as CharLengthfrom student_det;</vt:lpstr>
      <vt:lpstr>select mid(student_id,3,2) as mid_length fromstudent_det;</vt:lpstr>
      <vt:lpstr>select *, length(student_name) as _length_ fromstudent_det;</vt:lpstr>
      <vt:lpstr> Date ADD   Datediff   Timestamp Diff   Date Format   Year   Day   Month</vt:lpstr>
      <vt:lpstr>select*, date_add(hire_date,interval 3 year) as add_years from emp_info;</vt:lpstr>
      <vt:lpstr>select*, datediff(curdate(),hire_date)/20 as EMP_EXPERIENCE FROM emp_info;</vt:lpstr>
      <vt:lpstr>select *, timestampdiff(day,hire_date,curdate())as emp_exp from emp_info;</vt:lpstr>
      <vt:lpstr>select *, date_format(hire_date,'%b') as month_name from emp_info;</vt:lpstr>
      <vt:lpstr>select * from emp_info where year(hire_date)='1982';</vt:lpstr>
      <vt:lpstr>select * from emp_info where day(hire_date)='02';</vt:lpstr>
      <vt:lpstr>select * from emp_info where month(hire_date)='01';</vt:lpstr>
      <vt:lpstr>□ IF  □ If with and conditions  □ If with or conditions   □ Count If</vt:lpstr>
      <vt:lpstr>select*, if (average&gt;=35,'pass','fail') as results from student_info;</vt:lpstr>
      <vt:lpstr>select*, if ((tamil&gt;=35) and (english&gt;=35) and (accounts&gt;=35)and(commerce&gt;35) and (economics&gt;=35),'pass','fail') as sub_wise_results from student_info;</vt:lpstr>
      <vt:lpstr>select*, if ((tamil&lt;35) or (english&lt;35) or (accounts&lt;35)or(commerce&lt;35) or (economics&lt;35),'fail','pass') as sub_wise_results from student_info;</vt:lpstr>
      <vt:lpstr>select Student_name, count(Att_status)as working_day, count(if(att_status = ' p','1',null)) as ind_present_count,count(if(att_status = ' A','1',null)) as Ind_Absent_count from att_info group by student_name;</vt:lpstr>
      <vt:lpstr>□ Inner Join □ Left Join □ Right Join □ Cross join □ Full Outer Join □ when □ then □ basic joins Trigger (Create table after connections) </vt:lpstr>
      <vt:lpstr>select* from emp_det inner join sal_info on emp_det . emp_id=sal_info.emp_id order by emp_det.emp_id asc;</vt:lpstr>
      <vt:lpstr>select * from emp_det left join sal_info on emp_det.emp_id=sal_info.emp_id;</vt:lpstr>
      <vt:lpstr>select * from emp_det right join sal_info on emp_det.emp_id= sal_info.emp_id;</vt:lpstr>
      <vt:lpstr>(select * from emp_det left join sal_info on emp_det.emp_id=sal_info.emp_id)union(select * from emp_det right join sal_info on emp_det.emp_id=sal_info.emp_id);</vt:lpstr>
      <vt:lpstr>Create table Student_Course_Info as  select Student_Det.Student_Name, Student_Det.City_State, Student_Det.Roll_No, Student_Det.Course_ID, Course_Info.Course_Name, Marks_Info.Finance, Marks_Info.Cost, Marks_Info.Corporate,(Marks_Info.Finance+Marks_Info.Cost+Marks_Info   . Corporate)asTotal_Marks,Round((Marks_Info.Finance+Marks_Info.Cost+Marks_Info.Corporate)/3,0) as Average from Student_Det inner join Course_info on Student_Det.Course_ID = Course_Info.Course_ID inner join Marks_info on Student_Det.Student_Id=Marks_Info.student_ID;</vt:lpstr>
      <vt:lpstr>Procedures concepts (SQL Automation)  delimiter // create procedure  store_data2() begin select * from student_det; select *,  case when city_state = 'Erode' then 500 when city_state = 'Tiruppur' then 700 when city_state = 'Tiruchirapalli' then 400 when city_state = 'Kumarapalayam' then 350 when city_state = 'Salem' then 700 when city_state = 'Chennai' then 800 when city_state = 'Madurai' then 1000 end as Bus_pass_det from student_det; select * from student_det where city_state = 'chennai 'and age &gt;=22; end // delimiter ; call store_data2;</vt:lpstr>
      <vt:lpstr> □ before insert  □ after insert   □ before update   □ after update </vt:lpstr>
      <vt:lpstr>trigger before insert   delimiter //  create trigger Age_check before insert  on student_det for each row  begin  if new . age&lt;=0 then   set new.age=0;  end if;  end //  delimiter ;</vt:lpstr>
      <vt:lpstr>trigger after insert   Delimiter //   create trigger backup_update after insert on  student_det for each row  begin insert into student_backup_det(student_id,student_name,city_state,age, community,marks)values (new.student_id,new.student_name,new.city_state,new.age,new. community,new.marks);  end //  delimiter ;</vt:lpstr>
      <vt:lpstr>  .TRIGGER BEFORE UPDATE  delimiter //  create trigger Update_salary Before update onemp_info for each row begin  If new. salary &gt;= 40000 thenset new.salary = 'High_salary’;  elseif new.salary &gt;= 35000 thenset new.salary = 'Good_salary’;  elseif new.salary &gt;=15000 thenset new.salary = 'average_salary’;  elseif new.salary &gt;=0 thenset new.salary = 'low_salary’;  end if; end // delimiter ;</vt:lpstr>
      <vt:lpstr>TRIGGER AFTER UPDATE  delimiter //  create trigger sal_grade_update after update on emp_info1 for each row begin if new.salary &gt;= 40000 then insert into emp_salary1 values(new.emp_id, 'High Salary’); elseif new.salary &gt;= 35000 then insert into emp_salary1 values(new.emp_id, 'Good Salary’); elseif new.salary &gt;= 15000 then insert into emp_salary1 values(new.emp_id, 'Average Salary’); elseif new.salary &gt;= 0 then insert into emp_salary1 values(new.emp_id, 'Low Salary’); end if; end // delimiter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SQL PROJECT</dc:title>
  <dc:creator>Deepika Ramesh</dc:creator>
  <cp:lastModifiedBy>Deepika Ramesh</cp:lastModifiedBy>
  <cp:revision>18</cp:revision>
  <dcterms:created xsi:type="dcterms:W3CDTF">2024-02-29T10:18:39Z</dcterms:created>
  <dcterms:modified xsi:type="dcterms:W3CDTF">2024-03-01T08:44:49Z</dcterms:modified>
</cp:coreProperties>
</file>